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80" r:id="rId2"/>
    <p:sldId id="262" r:id="rId3"/>
    <p:sldId id="264" r:id="rId4"/>
    <p:sldId id="265" r:id="rId5"/>
    <p:sldId id="263" r:id="rId6"/>
    <p:sldId id="267" r:id="rId7"/>
    <p:sldId id="266" r:id="rId8"/>
    <p:sldId id="272" r:id="rId9"/>
    <p:sldId id="270" r:id="rId10"/>
    <p:sldId id="284" r:id="rId11"/>
    <p:sldId id="283" r:id="rId12"/>
    <p:sldId id="285" r:id="rId13"/>
    <p:sldId id="286" r:id="rId14"/>
    <p:sldId id="287" r:id="rId15"/>
    <p:sldId id="290" r:id="rId16"/>
    <p:sldId id="288" r:id="rId17"/>
    <p:sldId id="289" r:id="rId18"/>
    <p:sldId id="291" r:id="rId19"/>
    <p:sldId id="292" r:id="rId20"/>
    <p:sldId id="293" r:id="rId21"/>
    <p:sldId id="294" r:id="rId22"/>
    <p:sldId id="295" r:id="rId23"/>
    <p:sldId id="297" r:id="rId24"/>
    <p:sldId id="298" r:id="rId25"/>
    <p:sldId id="299" r:id="rId26"/>
    <p:sldId id="281" r:id="rId27"/>
    <p:sldId id="30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86388" autoAdjust="0"/>
  </p:normalViewPr>
  <p:slideViewPr>
    <p:cSldViewPr>
      <p:cViewPr varScale="1">
        <p:scale>
          <a:sx n="67" d="100"/>
          <a:sy n="67" d="100"/>
        </p:scale>
        <p:origin x="64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57912"/>
    </p:cViewPr>
  </p:outlin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8E56C-5B4E-4C10-84AF-04B7AE478AB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F4CBC-60E7-457C-887D-CB603736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7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4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75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B_Titre-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570EB-5622-4D2F-B911-A0DE485DA264}"/>
              </a:ext>
            </a:extLst>
          </p:cNvPr>
          <p:cNvSpPr/>
          <p:nvPr userDrawn="1"/>
        </p:nvSpPr>
        <p:spPr>
          <a:xfrm>
            <a:off x="372534" y="0"/>
            <a:ext cx="329353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8204EF5F-544C-4965-B9A2-048844B53D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12"/>
          <a:stretch>
            <a:fillRect/>
          </a:stretch>
        </p:blipFill>
        <p:spPr bwMode="auto">
          <a:xfrm>
            <a:off x="-8466" y="0"/>
            <a:ext cx="21801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D4CA32CD-2F2F-4702-BCB3-1466B2B40F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7" y="501651"/>
            <a:ext cx="4375151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27DE0F39-F3CB-476F-940D-47117CF225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67" y="6046788"/>
            <a:ext cx="1024890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F9A5C98-5BC0-40FC-B49D-D08CF805E8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74676"/>
            <a:ext cx="2455333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1799168" y="1806705"/>
            <a:ext cx="9489017" cy="4899025"/>
          </a:xfrm>
        </p:spPr>
        <p:txBody>
          <a:bodyPr/>
          <a:lstStyle>
            <a:lvl1pPr marL="0" indent="0" algn="ctr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853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4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2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1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286604"/>
            <a:ext cx="12192000" cy="7023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42999"/>
            <a:ext cx="603504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 marL="749808" indent="-182880">
              <a:buFont typeface="Calibri" panose="020F0502020204030204" pitchFamily="34" charset="0"/>
              <a:buChar char="−"/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143000"/>
            <a:ext cx="597408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846052"/>
            <a:ext cx="603504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582335"/>
            <a:ext cx="603504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597408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582334"/>
            <a:ext cx="5974079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5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2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3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6604"/>
            <a:ext cx="12188824" cy="6884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30041"/>
            <a:ext cx="12192000" cy="50017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8BE0D3-E4A9-48BC-9171-F8D206744B4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0" y="1008172"/>
            <a:ext cx="121888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6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8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−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6.sv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5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3481388" y="1806576"/>
            <a:ext cx="6508750" cy="2893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MAESTRO Workshop #4</a:t>
            </a:r>
            <a:br>
              <a:rPr lang="fr-FR" sz="1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12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defRPr/>
            </a:pPr>
            <a:br>
              <a:rPr lang="fr-FR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Life Table Reconstruction</a:t>
            </a:r>
          </a:p>
          <a:p>
            <a:pPr algn="ctr">
              <a:defRPr/>
            </a:pP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&amp;</a:t>
            </a:r>
          </a:p>
          <a:p>
            <a:pPr algn="ctr">
              <a:defRPr/>
            </a:pP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Multispecies Models</a:t>
            </a:r>
          </a:p>
          <a:p>
            <a:pPr algn="ctr">
              <a:defRPr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 project 4.2</a:t>
            </a: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Variability matters (‘rare’ big events)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A921F-F3CA-F87C-2D37-6D58FB94725F}"/>
              </a:ext>
            </a:extLst>
          </p:cNvPr>
          <p:cNvSpPr txBox="1"/>
          <p:nvPr/>
        </p:nvSpPr>
        <p:spPr>
          <a:xfrm rot="16200000">
            <a:off x="-258723" y="324433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C31824-D1F8-E9AC-1008-CC150D3E0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b="74444"/>
          <a:stretch/>
        </p:blipFill>
        <p:spPr>
          <a:xfrm>
            <a:off x="252945" y="2333625"/>
            <a:ext cx="11786528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4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Productivity should not be generalized from Life History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70FF483A-1978-94C3-3D31-C27BA7358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b="49584"/>
          <a:stretch/>
        </p:blipFill>
        <p:spPr>
          <a:xfrm>
            <a:off x="940079" y="1820545"/>
            <a:ext cx="10155861" cy="453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3A921F-F3CA-F87C-2D37-6D58FB94725F}"/>
              </a:ext>
            </a:extLst>
          </p:cNvPr>
          <p:cNvSpPr txBox="1"/>
          <p:nvPr/>
        </p:nvSpPr>
        <p:spPr>
          <a:xfrm rot="16200000">
            <a:off x="468004" y="345975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6206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Variability occurs due to dynamics at lower ‘density’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A921F-F3CA-F87C-2D37-6D58FB94725F}"/>
              </a:ext>
            </a:extLst>
          </p:cNvPr>
          <p:cNvSpPr txBox="1"/>
          <p:nvPr/>
        </p:nvSpPr>
        <p:spPr>
          <a:xfrm rot="16200000">
            <a:off x="-258723" y="324433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</a:t>
            </a:r>
          </a:p>
        </p:txBody>
      </p:sp>
      <p:pic>
        <p:nvPicPr>
          <p:cNvPr id="4" name="Picture 3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98E5313-C8FE-C86A-320A-BAB134B62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3"/>
          <a:stretch/>
        </p:blipFill>
        <p:spPr>
          <a:xfrm>
            <a:off x="1609725" y="1522823"/>
            <a:ext cx="7019572" cy="48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The North Sea stocks are very productive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A921F-F3CA-F87C-2D37-6D58FB94725F}"/>
              </a:ext>
            </a:extLst>
          </p:cNvPr>
          <p:cNvSpPr txBox="1"/>
          <p:nvPr/>
        </p:nvSpPr>
        <p:spPr>
          <a:xfrm rot="16200000">
            <a:off x="-223289" y="350226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C31824-D1F8-E9AC-1008-CC150D3E0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r="60180" b="74444"/>
          <a:stretch/>
        </p:blipFill>
        <p:spPr>
          <a:xfrm>
            <a:off x="404094" y="1495425"/>
            <a:ext cx="4428002" cy="246697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F7E2DF-CF09-90D8-5F47-F7569BDEA0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" t="25395" r="72556" b="49049"/>
          <a:stretch/>
        </p:blipFill>
        <p:spPr>
          <a:xfrm>
            <a:off x="5683615" y="1533525"/>
            <a:ext cx="2628901" cy="24669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9D46857-E626-B801-5071-BBAA7E132E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t="50000" r="60494" b="24000"/>
          <a:stretch/>
        </p:blipFill>
        <p:spPr>
          <a:xfrm>
            <a:off x="8933367" y="1438464"/>
            <a:ext cx="2933955" cy="246697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F6EC638-4D4A-B661-75C5-767B4594C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74583"/>
          <a:stretch/>
        </p:blipFill>
        <p:spPr>
          <a:xfrm>
            <a:off x="451928" y="3875162"/>
            <a:ext cx="5072672" cy="246888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FCD1F32-6F4C-C6F7-75CB-CCFB38E01A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6" t="27000" r="38197" b="49935"/>
          <a:stretch/>
        </p:blipFill>
        <p:spPr>
          <a:xfrm>
            <a:off x="5749200" y="3957161"/>
            <a:ext cx="2628902" cy="229743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018FC7A-1C98-1E09-BADE-6778D6C43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1" t="51660" r="19460" b="23756"/>
          <a:stretch/>
        </p:blipFill>
        <p:spPr>
          <a:xfrm>
            <a:off x="8933367" y="3962876"/>
            <a:ext cx="3064768" cy="23774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705A00-9B76-5619-552A-6DA075757C10}"/>
              </a:ext>
            </a:extLst>
          </p:cNvPr>
          <p:cNvSpPr txBox="1"/>
          <p:nvPr/>
        </p:nvSpPr>
        <p:spPr>
          <a:xfrm>
            <a:off x="9956151" y="1630017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NW Herring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3E94F-EA01-D395-E1EE-4A9E0CDF981C}"/>
              </a:ext>
            </a:extLst>
          </p:cNvPr>
          <p:cNvSpPr txBox="1"/>
          <p:nvPr/>
        </p:nvSpPr>
        <p:spPr>
          <a:xfrm>
            <a:off x="9756678" y="403085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 Herring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F48C1-6668-CDB7-7BAA-E90855729AF2}"/>
              </a:ext>
            </a:extLst>
          </p:cNvPr>
          <p:cNvSpPr txBox="1"/>
          <p:nvPr/>
        </p:nvSpPr>
        <p:spPr>
          <a:xfrm>
            <a:off x="6531535" y="163001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NW Haddock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C6293-2A53-0D40-9FBA-FC08912B614E}"/>
              </a:ext>
            </a:extLst>
          </p:cNvPr>
          <p:cNvSpPr txBox="1"/>
          <p:nvPr/>
        </p:nvSpPr>
        <p:spPr>
          <a:xfrm>
            <a:off x="2288295" y="169462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NW Cod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5F4E5-6EC5-589C-F231-C2610B159BF2}"/>
              </a:ext>
            </a:extLst>
          </p:cNvPr>
          <p:cNvSpPr txBox="1"/>
          <p:nvPr/>
        </p:nvSpPr>
        <p:spPr>
          <a:xfrm>
            <a:off x="2288295" y="400050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 Cod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EFDFF6-1BE1-49DF-1983-BAE910CAE0CC}"/>
              </a:ext>
            </a:extLst>
          </p:cNvPr>
          <p:cNvSpPr txBox="1"/>
          <p:nvPr/>
        </p:nvSpPr>
        <p:spPr>
          <a:xfrm>
            <a:off x="6097290" y="4030854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 Haddock</a:t>
            </a:r>
          </a:p>
        </p:txBody>
      </p:sp>
    </p:spTree>
    <p:extLst>
      <p:ext uri="{BB962C8B-B14F-4D97-AF65-F5344CB8AC3E}">
        <p14:creationId xmlns:p14="http://schemas.microsoft.com/office/powerpoint/2010/main" val="169865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Multi-speciating LTR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LTR </a:t>
            </a:r>
            <a:r>
              <a:rPr lang="en-US" dirty="0" err="1"/>
              <a:t>Multipsecies</a:t>
            </a:r>
            <a:endParaRPr lang="en-US" dirty="0"/>
          </a:p>
          <a:p>
            <a:pPr lvl="1"/>
            <a:r>
              <a:rPr lang="en-US" dirty="0"/>
              <a:t>Our focus in on the North Sea</a:t>
            </a:r>
          </a:p>
          <a:p>
            <a:pPr lvl="1"/>
            <a:r>
              <a:rPr lang="en-US" dirty="0"/>
              <a:t>Includes 14 stocks and 10 species</a:t>
            </a:r>
          </a:p>
          <a:p>
            <a:pPr lvl="1"/>
            <a:r>
              <a:rPr lang="en-US" dirty="0"/>
              <a:t>Based on the results of the LTR analysis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6" descr="A graph of different types of species&#10;&#10;Description automatically generated">
            <a:extLst>
              <a:ext uri="{FF2B5EF4-FFF2-40B4-BE49-F238E27FC236}">
                <a16:creationId xmlns:a16="http://schemas.microsoft.com/office/drawing/2014/main" id="{CDA6370E-4C2E-3778-9BB0-8072DC32F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1327958"/>
            <a:ext cx="6657974" cy="48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5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Multi-speciating LTR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results of the LTR analysis</a:t>
            </a:r>
          </a:p>
          <a:p>
            <a:pPr lvl="1"/>
            <a:r>
              <a:rPr lang="en-US" dirty="0"/>
              <a:t>At its foundation are the historically observed fecundity and natural mortality observations.</a:t>
            </a:r>
          </a:p>
          <a:p>
            <a:pPr lvl="1"/>
            <a:r>
              <a:rPr lang="en-US" dirty="0"/>
              <a:t>We assume the productivity dynamics observed in the past inform the dynamics in the future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42748B-DD2D-C64D-1BAC-EC63073B6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119769"/>
                  </p:ext>
                </p:extLst>
              </p:nvPr>
            </p:nvGraphicFramePr>
            <p:xfrm>
              <a:off x="3638550" y="2352675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42748B-DD2D-C64D-1BAC-EC63073B64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119769"/>
                  </p:ext>
                </p:extLst>
              </p:nvPr>
            </p:nvGraphicFramePr>
            <p:xfrm>
              <a:off x="3638550" y="2352675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50" t="-1351" r="-731250" b="-7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590" t="-1351" r="-604819" b="-7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5238" t="-1351" r="-497619" b="-7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8795" t="-1351" r="-403614" b="-7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8795" t="-1351" r="-303614" b="-7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8795" t="-1351" r="-203614" b="-7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1667" t="-1351" r="-101190" b="-7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1351" r="-2410" b="-7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50" t="-101351" r="-731250" b="-6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590" t="-201351" r="-604819" b="-5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5238" t="-301351" r="-497619" b="-4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8795" t="-406849" r="-403614" b="-3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8795" t="-500000" r="-303614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8795" t="-600000" r="-203614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1667" t="-700000" r="-10119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000" t="-700000" r="-241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78572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Multi-speciating LTR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then took a trophic approach</a:t>
            </a:r>
          </a:p>
          <a:p>
            <a:pPr lvl="1"/>
            <a:r>
              <a:rPr lang="en-US" dirty="0"/>
              <a:t>Trophic level interactions </a:t>
            </a:r>
          </a:p>
          <a:p>
            <a:pPr lvl="2"/>
            <a:r>
              <a:rPr lang="en-US" dirty="0"/>
              <a:t>Occur for species within a trophic level</a:t>
            </a:r>
          </a:p>
          <a:p>
            <a:pPr lvl="2"/>
            <a:r>
              <a:rPr lang="en-US" dirty="0"/>
              <a:t>Occur between the trophic levels themselves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547CC1A7-5727-67CD-BC00-8F31754C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002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69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Multi-speciating LTR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took a trophic approach</a:t>
            </a:r>
          </a:p>
          <a:p>
            <a:pPr lvl="1"/>
            <a:r>
              <a:rPr lang="en-US" dirty="0"/>
              <a:t>Our approach ‘assumes’ there is a carrying capacity for the ecosystem and for the trophic levels</a:t>
            </a:r>
          </a:p>
          <a:p>
            <a:pPr lvl="2"/>
            <a:r>
              <a:rPr lang="en-US" dirty="0"/>
              <a:t>This is again based on historically observed patterns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0E936CB-338D-B360-8886-44C743218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1950258"/>
            <a:ext cx="6015354" cy="43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9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Multi-speciating LTR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took a trophic approach</a:t>
            </a:r>
          </a:p>
          <a:p>
            <a:pPr lvl="1"/>
            <a:r>
              <a:rPr lang="en-US" dirty="0"/>
              <a:t>Our approach ‘assumes’ there is a carrying capacity for the ecosystem and for the trophic levels</a:t>
            </a:r>
          </a:p>
          <a:p>
            <a:pPr lvl="2"/>
            <a:r>
              <a:rPr lang="en-US" dirty="0"/>
              <a:t>This is again based on historically observed patterns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67837DF-7204-CBED-E76E-B15E2BE45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074026"/>
            <a:ext cx="5886449" cy="4281054"/>
          </a:xfrm>
          <a:prstGeom prst="rect">
            <a:avLst/>
          </a:prstGeom>
        </p:spPr>
      </p:pic>
      <p:pic>
        <p:nvPicPr>
          <p:cNvPr id="8" name="Picture 7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FC5B2FBC-3E1B-E562-E51E-5EF0BDDA2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674798"/>
            <a:ext cx="4922026" cy="35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Multi-speciating LTR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took a trophic approach</a:t>
            </a:r>
          </a:p>
          <a:p>
            <a:pPr lvl="1"/>
            <a:r>
              <a:rPr lang="en-US" dirty="0"/>
              <a:t>Each stock within a trophic level has its own carrying capacity</a:t>
            </a:r>
          </a:p>
          <a:p>
            <a:pPr lvl="1"/>
            <a:r>
              <a:rPr lang="en-US" dirty="0"/>
              <a:t>Again, these are based on historic patterns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11" name="Picture 10" descr="A graph of different species&#10;&#10;Description automatically generated">
            <a:extLst>
              <a:ext uri="{FF2B5EF4-FFF2-40B4-BE49-F238E27FC236}">
                <a16:creationId xmlns:a16="http://schemas.microsoft.com/office/drawing/2014/main" id="{620F2262-9F9C-4002-4B51-817B4603D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9" y="2312322"/>
            <a:ext cx="5558791" cy="4042758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E6D1250-D7CD-7D71-C706-F32001682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312322"/>
            <a:ext cx="5558792" cy="40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477F-5079-4ECB-B95F-D125B98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4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EA69-F49B-446F-B61E-00975AF7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impact of varying catch strategies on the diversity of stocks within an ecosystem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does redistributing catch across species impact functional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Are their optimal harvesting strategies that can optimize functional diversity</a:t>
            </a:r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111" name="Graphic 110" descr="Fish with solid fill">
            <a:extLst>
              <a:ext uri="{FF2B5EF4-FFF2-40B4-BE49-F238E27FC236}">
                <a16:creationId xmlns:a16="http://schemas.microsoft.com/office/drawing/2014/main" id="{87DB9CC7-411E-4DD1-898F-94B8BB2E4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843" y="4247901"/>
            <a:ext cx="275353" cy="275353"/>
          </a:xfrm>
          <a:prstGeom prst="rect">
            <a:avLst/>
          </a:prstGeom>
        </p:spPr>
      </p:pic>
      <p:pic>
        <p:nvPicPr>
          <p:cNvPr id="112" name="Graphic 111" descr="Fish with solid fill">
            <a:extLst>
              <a:ext uri="{FF2B5EF4-FFF2-40B4-BE49-F238E27FC236}">
                <a16:creationId xmlns:a16="http://schemas.microsoft.com/office/drawing/2014/main" id="{7DD1C480-6274-446F-97ED-548C756D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789" y="4709929"/>
            <a:ext cx="275353" cy="275353"/>
          </a:xfrm>
          <a:prstGeom prst="rect">
            <a:avLst/>
          </a:prstGeom>
        </p:spPr>
      </p:pic>
      <p:pic>
        <p:nvPicPr>
          <p:cNvPr id="113" name="Graphic 112" descr="Fish with solid fill">
            <a:extLst>
              <a:ext uri="{FF2B5EF4-FFF2-40B4-BE49-F238E27FC236}">
                <a16:creationId xmlns:a16="http://schemas.microsoft.com/office/drawing/2014/main" id="{3D55D1EE-6F49-42FA-845B-32BB9351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175" y="4471095"/>
            <a:ext cx="275353" cy="275353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57A501-AF17-485A-A0DF-7EBEB8487EF1}"/>
              </a:ext>
            </a:extLst>
          </p:cNvPr>
          <p:cNvGrpSpPr/>
          <p:nvPr/>
        </p:nvGrpSpPr>
        <p:grpSpPr>
          <a:xfrm>
            <a:off x="6707865" y="4868013"/>
            <a:ext cx="416886" cy="277277"/>
            <a:chOff x="4423917" y="3977433"/>
            <a:chExt cx="953608" cy="905706"/>
          </a:xfrm>
        </p:grpSpPr>
        <p:pic>
          <p:nvPicPr>
            <p:cNvPr id="127" name="Graphic 126" descr="Fish">
              <a:extLst>
                <a:ext uri="{FF2B5EF4-FFF2-40B4-BE49-F238E27FC236}">
                  <a16:creationId xmlns:a16="http://schemas.microsoft.com/office/drawing/2014/main" id="{5E42380D-2587-4A51-B9CF-0332DE3A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28" name="Graphic 127" descr="Fish">
              <a:extLst>
                <a:ext uri="{FF2B5EF4-FFF2-40B4-BE49-F238E27FC236}">
                  <a16:creationId xmlns:a16="http://schemas.microsoft.com/office/drawing/2014/main" id="{6D335396-AA1B-4ACC-99B3-AB49B5C9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29" name="Graphic 128" descr="Fish">
              <a:extLst>
                <a:ext uri="{FF2B5EF4-FFF2-40B4-BE49-F238E27FC236}">
                  <a16:creationId xmlns:a16="http://schemas.microsoft.com/office/drawing/2014/main" id="{726EA91B-1880-4BF8-869E-2D124B8D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0" name="Graphic 129" descr="Fish">
              <a:extLst>
                <a:ext uri="{FF2B5EF4-FFF2-40B4-BE49-F238E27FC236}">
                  <a16:creationId xmlns:a16="http://schemas.microsoft.com/office/drawing/2014/main" id="{73B72E65-C1BF-40C8-91C2-EBC9A607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1" name="Graphic 130" descr="Fish">
              <a:extLst>
                <a:ext uri="{FF2B5EF4-FFF2-40B4-BE49-F238E27FC236}">
                  <a16:creationId xmlns:a16="http://schemas.microsoft.com/office/drawing/2014/main" id="{A6BD6979-862A-4DD3-9859-A133F623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32" name="Graphic 131" descr="Fish">
              <a:extLst>
                <a:ext uri="{FF2B5EF4-FFF2-40B4-BE49-F238E27FC236}">
                  <a16:creationId xmlns:a16="http://schemas.microsoft.com/office/drawing/2014/main" id="{496E72ED-015C-4EB9-95A2-41D744D4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33" name="Graphic 132" descr="Fish">
              <a:extLst>
                <a:ext uri="{FF2B5EF4-FFF2-40B4-BE49-F238E27FC236}">
                  <a16:creationId xmlns:a16="http://schemas.microsoft.com/office/drawing/2014/main" id="{F8ECE555-2008-41F4-99B0-86EE8ED8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1E4903-4703-47E0-AB3D-9D03D48FA2AF}"/>
              </a:ext>
            </a:extLst>
          </p:cNvPr>
          <p:cNvGrpSpPr/>
          <p:nvPr/>
        </p:nvGrpSpPr>
        <p:grpSpPr>
          <a:xfrm>
            <a:off x="7071776" y="5023975"/>
            <a:ext cx="364859" cy="313848"/>
            <a:chOff x="4423917" y="3977433"/>
            <a:chExt cx="953608" cy="905706"/>
          </a:xfrm>
        </p:grpSpPr>
        <p:pic>
          <p:nvPicPr>
            <p:cNvPr id="135" name="Graphic 134" descr="Fish">
              <a:extLst>
                <a:ext uri="{FF2B5EF4-FFF2-40B4-BE49-F238E27FC236}">
                  <a16:creationId xmlns:a16="http://schemas.microsoft.com/office/drawing/2014/main" id="{B1FBF735-144E-49EA-B33B-35B12D3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36" name="Graphic 135" descr="Fish">
              <a:extLst>
                <a:ext uri="{FF2B5EF4-FFF2-40B4-BE49-F238E27FC236}">
                  <a16:creationId xmlns:a16="http://schemas.microsoft.com/office/drawing/2014/main" id="{A75D145A-969C-4B1D-9E90-13D2BD27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37" name="Graphic 136" descr="Fish">
              <a:extLst>
                <a:ext uri="{FF2B5EF4-FFF2-40B4-BE49-F238E27FC236}">
                  <a16:creationId xmlns:a16="http://schemas.microsoft.com/office/drawing/2014/main" id="{B58562BD-D4F3-426E-BDB6-BA58D3C1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8" name="Graphic 137" descr="Fish">
              <a:extLst>
                <a:ext uri="{FF2B5EF4-FFF2-40B4-BE49-F238E27FC236}">
                  <a16:creationId xmlns:a16="http://schemas.microsoft.com/office/drawing/2014/main" id="{904DC3D8-7FB3-41B4-A9D4-5B4D9667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9" name="Graphic 138" descr="Fish">
              <a:extLst>
                <a:ext uri="{FF2B5EF4-FFF2-40B4-BE49-F238E27FC236}">
                  <a16:creationId xmlns:a16="http://schemas.microsoft.com/office/drawing/2014/main" id="{2A23954D-F223-4E94-9ABC-B271D1C6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40" name="Graphic 139" descr="Fish">
              <a:extLst>
                <a:ext uri="{FF2B5EF4-FFF2-40B4-BE49-F238E27FC236}">
                  <a16:creationId xmlns:a16="http://schemas.microsoft.com/office/drawing/2014/main" id="{654650A3-8DE9-444A-B67F-9ADB0BE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41" name="Graphic 140" descr="Fish">
              <a:extLst>
                <a:ext uri="{FF2B5EF4-FFF2-40B4-BE49-F238E27FC236}">
                  <a16:creationId xmlns:a16="http://schemas.microsoft.com/office/drawing/2014/main" id="{553EE809-03CF-4234-B162-1FF81982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6AF083C-0B93-4B08-A6A5-26D125311283}"/>
              </a:ext>
            </a:extLst>
          </p:cNvPr>
          <p:cNvGrpSpPr/>
          <p:nvPr/>
        </p:nvGrpSpPr>
        <p:grpSpPr>
          <a:xfrm>
            <a:off x="7958214" y="5436857"/>
            <a:ext cx="302596" cy="315859"/>
            <a:chOff x="2407811" y="3944704"/>
            <a:chExt cx="981904" cy="1097174"/>
          </a:xfrm>
        </p:grpSpPr>
        <p:pic>
          <p:nvPicPr>
            <p:cNvPr id="159" name="Graphic 158" descr="Fish with solid fill">
              <a:extLst>
                <a:ext uri="{FF2B5EF4-FFF2-40B4-BE49-F238E27FC236}">
                  <a16:creationId xmlns:a16="http://schemas.microsoft.com/office/drawing/2014/main" id="{10F8B3BA-445E-46DB-B4AD-0F0ACB20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60" name="Graphic 159" descr="Fish with solid fill">
              <a:extLst>
                <a:ext uri="{FF2B5EF4-FFF2-40B4-BE49-F238E27FC236}">
                  <a16:creationId xmlns:a16="http://schemas.microsoft.com/office/drawing/2014/main" id="{73F262E6-3772-4438-9C97-72FDE794E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61" name="Graphic 160" descr="Fish with solid fill">
              <a:extLst>
                <a:ext uri="{FF2B5EF4-FFF2-40B4-BE49-F238E27FC236}">
                  <a16:creationId xmlns:a16="http://schemas.microsoft.com/office/drawing/2014/main" id="{887A30B4-0202-4207-B9E8-0DD09A0DE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62" name="Graphic 161" descr="Fish with solid fill">
              <a:extLst>
                <a:ext uri="{FF2B5EF4-FFF2-40B4-BE49-F238E27FC236}">
                  <a16:creationId xmlns:a16="http://schemas.microsoft.com/office/drawing/2014/main" id="{77FD4244-C84C-4D0B-82B0-D0394AF9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63" name="Graphic 162" descr="Fish with solid fill">
              <a:extLst>
                <a:ext uri="{FF2B5EF4-FFF2-40B4-BE49-F238E27FC236}">
                  <a16:creationId xmlns:a16="http://schemas.microsoft.com/office/drawing/2014/main" id="{940B537B-A61E-464C-9C34-E6B4CC88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64" name="Graphic 163" descr="Fish with solid fill">
              <a:extLst>
                <a:ext uri="{FF2B5EF4-FFF2-40B4-BE49-F238E27FC236}">
                  <a16:creationId xmlns:a16="http://schemas.microsoft.com/office/drawing/2014/main" id="{C54CEE82-0142-44FF-AE3A-39B00FFE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65" name="Graphic 164" descr="Fish with solid fill">
              <a:extLst>
                <a:ext uri="{FF2B5EF4-FFF2-40B4-BE49-F238E27FC236}">
                  <a16:creationId xmlns:a16="http://schemas.microsoft.com/office/drawing/2014/main" id="{7D32A67E-7B02-4DB2-9B40-7B8ADD37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66" name="Graphic 165" descr="Fish with solid fill">
              <a:extLst>
                <a:ext uri="{FF2B5EF4-FFF2-40B4-BE49-F238E27FC236}">
                  <a16:creationId xmlns:a16="http://schemas.microsoft.com/office/drawing/2014/main" id="{60F30578-BFD4-4135-BB3B-0221D802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67" name="Graphic 166" descr="Fish with solid fill">
              <a:extLst>
                <a:ext uri="{FF2B5EF4-FFF2-40B4-BE49-F238E27FC236}">
                  <a16:creationId xmlns:a16="http://schemas.microsoft.com/office/drawing/2014/main" id="{B7E0A97F-5539-4CB4-9848-D37AB88A6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2C0220C-FB2A-4C2B-A0BE-F81560DFCF81}"/>
              </a:ext>
            </a:extLst>
          </p:cNvPr>
          <p:cNvGrpSpPr/>
          <p:nvPr/>
        </p:nvGrpSpPr>
        <p:grpSpPr>
          <a:xfrm>
            <a:off x="6872953" y="5284110"/>
            <a:ext cx="302596" cy="315859"/>
            <a:chOff x="2407811" y="3944704"/>
            <a:chExt cx="981904" cy="1097174"/>
          </a:xfrm>
        </p:grpSpPr>
        <p:pic>
          <p:nvPicPr>
            <p:cNvPr id="169" name="Graphic 168" descr="Fish with solid fill">
              <a:extLst>
                <a:ext uri="{FF2B5EF4-FFF2-40B4-BE49-F238E27FC236}">
                  <a16:creationId xmlns:a16="http://schemas.microsoft.com/office/drawing/2014/main" id="{27BB5075-7795-4A27-9F74-E46F4B56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70" name="Graphic 169" descr="Fish with solid fill">
              <a:extLst>
                <a:ext uri="{FF2B5EF4-FFF2-40B4-BE49-F238E27FC236}">
                  <a16:creationId xmlns:a16="http://schemas.microsoft.com/office/drawing/2014/main" id="{C8762877-A260-4FF1-A93C-DC4EF063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71" name="Graphic 170" descr="Fish with solid fill">
              <a:extLst>
                <a:ext uri="{FF2B5EF4-FFF2-40B4-BE49-F238E27FC236}">
                  <a16:creationId xmlns:a16="http://schemas.microsoft.com/office/drawing/2014/main" id="{A580368E-46AF-4D62-85F8-0B257EE4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72" name="Graphic 171" descr="Fish with solid fill">
              <a:extLst>
                <a:ext uri="{FF2B5EF4-FFF2-40B4-BE49-F238E27FC236}">
                  <a16:creationId xmlns:a16="http://schemas.microsoft.com/office/drawing/2014/main" id="{937B08D2-F092-451C-A043-C805E5A3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73" name="Graphic 172" descr="Fish with solid fill">
              <a:extLst>
                <a:ext uri="{FF2B5EF4-FFF2-40B4-BE49-F238E27FC236}">
                  <a16:creationId xmlns:a16="http://schemas.microsoft.com/office/drawing/2014/main" id="{0C9FBD9B-613A-407D-B3E4-DA1ED3D26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74" name="Graphic 173" descr="Fish with solid fill">
              <a:extLst>
                <a:ext uri="{FF2B5EF4-FFF2-40B4-BE49-F238E27FC236}">
                  <a16:creationId xmlns:a16="http://schemas.microsoft.com/office/drawing/2014/main" id="{C0BEB488-3F11-4560-B899-1F2969FE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75" name="Graphic 174" descr="Fish with solid fill">
              <a:extLst>
                <a:ext uri="{FF2B5EF4-FFF2-40B4-BE49-F238E27FC236}">
                  <a16:creationId xmlns:a16="http://schemas.microsoft.com/office/drawing/2014/main" id="{F098F229-24D9-47B2-BA78-CCDB9BF3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76" name="Graphic 175" descr="Fish with solid fill">
              <a:extLst>
                <a:ext uri="{FF2B5EF4-FFF2-40B4-BE49-F238E27FC236}">
                  <a16:creationId xmlns:a16="http://schemas.microsoft.com/office/drawing/2014/main" id="{27325B00-9CEC-4F42-A748-F6F25071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77" name="Graphic 176" descr="Fish with solid fill">
              <a:extLst>
                <a:ext uri="{FF2B5EF4-FFF2-40B4-BE49-F238E27FC236}">
                  <a16:creationId xmlns:a16="http://schemas.microsoft.com/office/drawing/2014/main" id="{9B0729EA-9902-4F6C-B088-D0C9CD266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pic>
        <p:nvPicPr>
          <p:cNvPr id="178" name="Graphic 177" descr="Clownfish outline">
            <a:extLst>
              <a:ext uri="{FF2B5EF4-FFF2-40B4-BE49-F238E27FC236}">
                <a16:creationId xmlns:a16="http://schemas.microsoft.com/office/drawing/2014/main" id="{942B3D58-5244-46A0-BE4E-AC220375E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2773" y="5943532"/>
            <a:ext cx="182387" cy="182387"/>
          </a:xfrm>
          <a:prstGeom prst="rect">
            <a:avLst/>
          </a:prstGeom>
        </p:spPr>
      </p:pic>
      <p:pic>
        <p:nvPicPr>
          <p:cNvPr id="179" name="Graphic 178" descr="Fish">
            <a:extLst>
              <a:ext uri="{FF2B5EF4-FFF2-40B4-BE49-F238E27FC236}">
                <a16:creationId xmlns:a16="http://schemas.microsoft.com/office/drawing/2014/main" id="{05507C39-5318-4968-889A-292078B40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4628" y="5977411"/>
            <a:ext cx="260096" cy="226472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9814DEE-60C8-47C0-BB07-33817E8F80E6}"/>
              </a:ext>
            </a:extLst>
          </p:cNvPr>
          <p:cNvGrpSpPr/>
          <p:nvPr/>
        </p:nvGrpSpPr>
        <p:grpSpPr>
          <a:xfrm>
            <a:off x="7571731" y="2891736"/>
            <a:ext cx="302596" cy="315859"/>
            <a:chOff x="2407811" y="3944704"/>
            <a:chExt cx="981904" cy="1097174"/>
          </a:xfrm>
        </p:grpSpPr>
        <p:pic>
          <p:nvPicPr>
            <p:cNvPr id="181" name="Graphic 180" descr="Fish with solid fill">
              <a:extLst>
                <a:ext uri="{FF2B5EF4-FFF2-40B4-BE49-F238E27FC236}">
                  <a16:creationId xmlns:a16="http://schemas.microsoft.com/office/drawing/2014/main" id="{8801271D-9296-4328-9005-2C67A69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82" name="Graphic 181" descr="Fish with solid fill">
              <a:extLst>
                <a:ext uri="{FF2B5EF4-FFF2-40B4-BE49-F238E27FC236}">
                  <a16:creationId xmlns:a16="http://schemas.microsoft.com/office/drawing/2014/main" id="{C7AAE618-D27A-4307-9E8B-A4E395E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83" name="Graphic 182" descr="Fish with solid fill">
              <a:extLst>
                <a:ext uri="{FF2B5EF4-FFF2-40B4-BE49-F238E27FC236}">
                  <a16:creationId xmlns:a16="http://schemas.microsoft.com/office/drawing/2014/main" id="{4CEF7ECA-A707-4FE9-8A31-BE831E21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84" name="Graphic 183" descr="Fish with solid fill">
              <a:extLst>
                <a:ext uri="{FF2B5EF4-FFF2-40B4-BE49-F238E27FC236}">
                  <a16:creationId xmlns:a16="http://schemas.microsoft.com/office/drawing/2014/main" id="{C2E1C910-6454-49A4-8270-48857325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85" name="Graphic 184" descr="Fish with solid fill">
              <a:extLst>
                <a:ext uri="{FF2B5EF4-FFF2-40B4-BE49-F238E27FC236}">
                  <a16:creationId xmlns:a16="http://schemas.microsoft.com/office/drawing/2014/main" id="{A3C0CF63-3C80-406F-8580-985C3248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86" name="Graphic 185" descr="Fish with solid fill">
              <a:extLst>
                <a:ext uri="{FF2B5EF4-FFF2-40B4-BE49-F238E27FC236}">
                  <a16:creationId xmlns:a16="http://schemas.microsoft.com/office/drawing/2014/main" id="{686DCDE3-2CCF-42E3-A07B-87BC4004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87" name="Graphic 186" descr="Fish with solid fill">
              <a:extLst>
                <a:ext uri="{FF2B5EF4-FFF2-40B4-BE49-F238E27FC236}">
                  <a16:creationId xmlns:a16="http://schemas.microsoft.com/office/drawing/2014/main" id="{3696E58D-5DD9-4AC2-8C39-2538EDE0A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88" name="Graphic 187" descr="Fish with solid fill">
              <a:extLst>
                <a:ext uri="{FF2B5EF4-FFF2-40B4-BE49-F238E27FC236}">
                  <a16:creationId xmlns:a16="http://schemas.microsoft.com/office/drawing/2014/main" id="{70ECC088-40F2-4AAF-A08E-392F4644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89" name="Graphic 188" descr="Fish with solid fill">
              <a:extLst>
                <a:ext uri="{FF2B5EF4-FFF2-40B4-BE49-F238E27FC236}">
                  <a16:creationId xmlns:a16="http://schemas.microsoft.com/office/drawing/2014/main" id="{A49B41E8-E545-42C4-B28D-4B74465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D5CE4E-2221-42D3-B4A7-35786A0E602A}"/>
              </a:ext>
            </a:extLst>
          </p:cNvPr>
          <p:cNvGrpSpPr/>
          <p:nvPr/>
        </p:nvGrpSpPr>
        <p:grpSpPr>
          <a:xfrm>
            <a:off x="6486470" y="2738989"/>
            <a:ext cx="302596" cy="315859"/>
            <a:chOff x="2407811" y="3944704"/>
            <a:chExt cx="981904" cy="1097174"/>
          </a:xfrm>
        </p:grpSpPr>
        <p:pic>
          <p:nvPicPr>
            <p:cNvPr id="191" name="Graphic 190" descr="Fish with solid fill">
              <a:extLst>
                <a:ext uri="{FF2B5EF4-FFF2-40B4-BE49-F238E27FC236}">
                  <a16:creationId xmlns:a16="http://schemas.microsoft.com/office/drawing/2014/main" id="{EAD990BD-22A7-4F79-A58F-A0899998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92" name="Graphic 191" descr="Fish with solid fill">
              <a:extLst>
                <a:ext uri="{FF2B5EF4-FFF2-40B4-BE49-F238E27FC236}">
                  <a16:creationId xmlns:a16="http://schemas.microsoft.com/office/drawing/2014/main" id="{15462172-F885-4ECD-8FC7-16BA4A11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93" name="Graphic 192" descr="Fish with solid fill">
              <a:extLst>
                <a:ext uri="{FF2B5EF4-FFF2-40B4-BE49-F238E27FC236}">
                  <a16:creationId xmlns:a16="http://schemas.microsoft.com/office/drawing/2014/main" id="{E0FE93F8-4E7E-46F0-A9FA-651E08E6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94" name="Graphic 193" descr="Fish with solid fill">
              <a:extLst>
                <a:ext uri="{FF2B5EF4-FFF2-40B4-BE49-F238E27FC236}">
                  <a16:creationId xmlns:a16="http://schemas.microsoft.com/office/drawing/2014/main" id="{E30A6E17-8A6B-4259-AAB4-CC49B35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95" name="Graphic 194" descr="Fish with solid fill">
              <a:extLst>
                <a:ext uri="{FF2B5EF4-FFF2-40B4-BE49-F238E27FC236}">
                  <a16:creationId xmlns:a16="http://schemas.microsoft.com/office/drawing/2014/main" id="{76E6F325-81E8-48EA-9700-28771D6A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96" name="Graphic 195" descr="Fish with solid fill">
              <a:extLst>
                <a:ext uri="{FF2B5EF4-FFF2-40B4-BE49-F238E27FC236}">
                  <a16:creationId xmlns:a16="http://schemas.microsoft.com/office/drawing/2014/main" id="{2B386407-1B27-4F07-AD6E-693B716F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97" name="Graphic 196" descr="Fish with solid fill">
              <a:extLst>
                <a:ext uri="{FF2B5EF4-FFF2-40B4-BE49-F238E27FC236}">
                  <a16:creationId xmlns:a16="http://schemas.microsoft.com/office/drawing/2014/main" id="{08D14800-941B-4A12-89A5-2F4CAE6E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98" name="Graphic 197" descr="Fish with solid fill">
              <a:extLst>
                <a:ext uri="{FF2B5EF4-FFF2-40B4-BE49-F238E27FC236}">
                  <a16:creationId xmlns:a16="http://schemas.microsoft.com/office/drawing/2014/main" id="{745C94F0-CFC5-491F-8218-41BC8C18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99" name="Graphic 198" descr="Fish with solid fill">
              <a:extLst>
                <a:ext uri="{FF2B5EF4-FFF2-40B4-BE49-F238E27FC236}">
                  <a16:creationId xmlns:a16="http://schemas.microsoft.com/office/drawing/2014/main" id="{B04FB5DD-182B-459C-AF3C-EF9324D4C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7485C77-2029-44D2-AAAA-30A6BC54114A}"/>
              </a:ext>
            </a:extLst>
          </p:cNvPr>
          <p:cNvGrpSpPr/>
          <p:nvPr/>
        </p:nvGrpSpPr>
        <p:grpSpPr>
          <a:xfrm>
            <a:off x="8110614" y="5589257"/>
            <a:ext cx="302596" cy="315859"/>
            <a:chOff x="2407811" y="3944704"/>
            <a:chExt cx="981904" cy="1097174"/>
          </a:xfrm>
        </p:grpSpPr>
        <p:pic>
          <p:nvPicPr>
            <p:cNvPr id="240" name="Graphic 239" descr="Fish with solid fill">
              <a:extLst>
                <a:ext uri="{FF2B5EF4-FFF2-40B4-BE49-F238E27FC236}">
                  <a16:creationId xmlns:a16="http://schemas.microsoft.com/office/drawing/2014/main" id="{CBB73125-1B7B-4467-8647-EAD0DC19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241" name="Graphic 240" descr="Fish with solid fill">
              <a:extLst>
                <a:ext uri="{FF2B5EF4-FFF2-40B4-BE49-F238E27FC236}">
                  <a16:creationId xmlns:a16="http://schemas.microsoft.com/office/drawing/2014/main" id="{A3755079-56D4-483B-8EB8-4035C0A2B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242" name="Graphic 241" descr="Fish with solid fill">
              <a:extLst>
                <a:ext uri="{FF2B5EF4-FFF2-40B4-BE49-F238E27FC236}">
                  <a16:creationId xmlns:a16="http://schemas.microsoft.com/office/drawing/2014/main" id="{7A70FD27-80B6-4B6C-82A6-35F562982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243" name="Graphic 242" descr="Fish with solid fill">
              <a:extLst>
                <a:ext uri="{FF2B5EF4-FFF2-40B4-BE49-F238E27FC236}">
                  <a16:creationId xmlns:a16="http://schemas.microsoft.com/office/drawing/2014/main" id="{B763337E-E64B-48A5-A464-65FA5053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244" name="Graphic 243" descr="Fish with solid fill">
              <a:extLst>
                <a:ext uri="{FF2B5EF4-FFF2-40B4-BE49-F238E27FC236}">
                  <a16:creationId xmlns:a16="http://schemas.microsoft.com/office/drawing/2014/main" id="{20C02C47-8733-46CF-832B-664A7D0F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245" name="Graphic 244" descr="Fish with solid fill">
              <a:extLst>
                <a:ext uri="{FF2B5EF4-FFF2-40B4-BE49-F238E27FC236}">
                  <a16:creationId xmlns:a16="http://schemas.microsoft.com/office/drawing/2014/main" id="{4774D2F1-7D9E-48DA-9C0F-E8C00747E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246" name="Graphic 245" descr="Fish with solid fill">
              <a:extLst>
                <a:ext uri="{FF2B5EF4-FFF2-40B4-BE49-F238E27FC236}">
                  <a16:creationId xmlns:a16="http://schemas.microsoft.com/office/drawing/2014/main" id="{ED36D405-134E-47FF-AA9A-FBF88EE32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247" name="Graphic 246" descr="Fish with solid fill">
              <a:extLst>
                <a:ext uri="{FF2B5EF4-FFF2-40B4-BE49-F238E27FC236}">
                  <a16:creationId xmlns:a16="http://schemas.microsoft.com/office/drawing/2014/main" id="{28BB3BB5-CC46-4CEE-860E-2E208E0E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248" name="Graphic 247" descr="Fish with solid fill">
              <a:extLst>
                <a:ext uri="{FF2B5EF4-FFF2-40B4-BE49-F238E27FC236}">
                  <a16:creationId xmlns:a16="http://schemas.microsoft.com/office/drawing/2014/main" id="{A69F8ACE-1835-42AA-B507-29EFDBBA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F02270D-3A40-4370-A959-DB92773F7511}"/>
              </a:ext>
            </a:extLst>
          </p:cNvPr>
          <p:cNvGrpSpPr/>
          <p:nvPr/>
        </p:nvGrpSpPr>
        <p:grpSpPr>
          <a:xfrm>
            <a:off x="7749200" y="2962843"/>
            <a:ext cx="154805" cy="278077"/>
            <a:chOff x="2887383" y="3944704"/>
            <a:chExt cx="502332" cy="965934"/>
          </a:xfrm>
        </p:grpSpPr>
        <p:pic>
          <p:nvPicPr>
            <p:cNvPr id="252" name="Graphic 251" descr="Fish with solid fill">
              <a:extLst>
                <a:ext uri="{FF2B5EF4-FFF2-40B4-BE49-F238E27FC236}">
                  <a16:creationId xmlns:a16="http://schemas.microsoft.com/office/drawing/2014/main" id="{6E48F8B4-0EA4-46BA-A296-19899B45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254" name="Graphic 253" descr="Fish with solid fill">
              <a:extLst>
                <a:ext uri="{FF2B5EF4-FFF2-40B4-BE49-F238E27FC236}">
                  <a16:creationId xmlns:a16="http://schemas.microsoft.com/office/drawing/2014/main" id="{2B468DE4-714B-4B79-8B66-F21D1D64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</p:grpSp>
      <p:pic>
        <p:nvPicPr>
          <p:cNvPr id="263" name="Graphic 262" descr="Koi with solid fill">
            <a:extLst>
              <a:ext uri="{FF2B5EF4-FFF2-40B4-BE49-F238E27FC236}">
                <a16:creationId xmlns:a16="http://schemas.microsoft.com/office/drawing/2014/main" id="{0CAF2DB1-D1E7-46D8-A392-062840D052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64951" y="5517155"/>
            <a:ext cx="336510" cy="336510"/>
          </a:xfrm>
          <a:prstGeom prst="rect">
            <a:avLst/>
          </a:prstGeom>
        </p:spPr>
      </p:pic>
      <p:pic>
        <p:nvPicPr>
          <p:cNvPr id="264" name="Graphic 263" descr="Koi with solid fill">
            <a:extLst>
              <a:ext uri="{FF2B5EF4-FFF2-40B4-BE49-F238E27FC236}">
                <a16:creationId xmlns:a16="http://schemas.microsoft.com/office/drawing/2014/main" id="{B9AD2C31-2702-4B27-A82D-42D914C23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1746" y="3531492"/>
            <a:ext cx="219797" cy="2197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98F176-DA3F-4318-9B2F-CCC5AC25C629}"/>
              </a:ext>
            </a:extLst>
          </p:cNvPr>
          <p:cNvGrpSpPr/>
          <p:nvPr/>
        </p:nvGrpSpPr>
        <p:grpSpPr>
          <a:xfrm>
            <a:off x="400561" y="2165321"/>
            <a:ext cx="11014849" cy="4171084"/>
            <a:chOff x="400561" y="2165321"/>
            <a:chExt cx="11014849" cy="417108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6F13EA-1613-4C02-AF40-EF815D615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529" y="3623209"/>
              <a:ext cx="1766424" cy="763029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4839FF16-C64E-4FF5-8594-E808CD99CF1D}"/>
                </a:ext>
              </a:extLst>
            </p:cNvPr>
            <p:cNvGrpSpPr/>
            <p:nvPr/>
          </p:nvGrpSpPr>
          <p:grpSpPr>
            <a:xfrm>
              <a:off x="9009399" y="2901602"/>
              <a:ext cx="2406011" cy="2109208"/>
              <a:chOff x="8925710" y="1650426"/>
              <a:chExt cx="2723693" cy="2385669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D2B35537-2819-4501-83FE-D8A5CAA2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5710" y="1650426"/>
                <a:ext cx="2723693" cy="2385669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96B0D2-E0D9-4364-B4DC-6A744EC796B6}"/>
                  </a:ext>
                </a:extLst>
              </p:cNvPr>
              <p:cNvGrpSpPr/>
              <p:nvPr/>
            </p:nvGrpSpPr>
            <p:grpSpPr>
              <a:xfrm>
                <a:off x="10971518" y="3310551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54" name="Graphic 53" descr="Clownfish outline">
                  <a:extLst>
                    <a:ext uri="{FF2B5EF4-FFF2-40B4-BE49-F238E27FC236}">
                      <a16:creationId xmlns:a16="http://schemas.microsoft.com/office/drawing/2014/main" id="{70EFA706-ABFF-49E2-B98F-12768C51F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55" name="Graphic 54" descr="Clownfish outline">
                  <a:extLst>
                    <a:ext uri="{FF2B5EF4-FFF2-40B4-BE49-F238E27FC236}">
                      <a16:creationId xmlns:a16="http://schemas.microsoft.com/office/drawing/2014/main" id="{1CD61676-3854-42F4-95DF-4E9F77B9A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56" name="Graphic 55" descr="Clownfish outline">
                  <a:extLst>
                    <a:ext uri="{FF2B5EF4-FFF2-40B4-BE49-F238E27FC236}">
                      <a16:creationId xmlns:a16="http://schemas.microsoft.com/office/drawing/2014/main" id="{14437EB0-3B51-4472-90BE-AA3446BE42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57" name="Graphic 56" descr="Clownfish outline">
                  <a:extLst>
                    <a:ext uri="{FF2B5EF4-FFF2-40B4-BE49-F238E27FC236}">
                      <a16:creationId xmlns:a16="http://schemas.microsoft.com/office/drawing/2014/main" id="{E7840AA6-2295-4574-BAFD-5D50609FBA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40B4145-E1A3-4DCB-96E9-A9DAD6A1E6AA}"/>
                  </a:ext>
                </a:extLst>
              </p:cNvPr>
              <p:cNvGrpSpPr/>
              <p:nvPr/>
            </p:nvGrpSpPr>
            <p:grpSpPr>
              <a:xfrm>
                <a:off x="9014924" y="3435672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64" name="Graphic 63" descr="Fish">
                  <a:extLst>
                    <a:ext uri="{FF2B5EF4-FFF2-40B4-BE49-F238E27FC236}">
                      <a16:creationId xmlns:a16="http://schemas.microsoft.com/office/drawing/2014/main" id="{6C970104-1725-4340-840B-E94F35ABA1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5" name="Graphic 64" descr="Fish">
                  <a:extLst>
                    <a:ext uri="{FF2B5EF4-FFF2-40B4-BE49-F238E27FC236}">
                      <a16:creationId xmlns:a16="http://schemas.microsoft.com/office/drawing/2014/main" id="{CE98FF85-5209-4128-A5A3-313F9232AE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6" name="Graphic 65" descr="Fish">
                  <a:extLst>
                    <a:ext uri="{FF2B5EF4-FFF2-40B4-BE49-F238E27FC236}">
                      <a16:creationId xmlns:a16="http://schemas.microsoft.com/office/drawing/2014/main" id="{FD5328E3-E44E-4378-9133-0031DA3D5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ish">
                  <a:extLst>
                    <a:ext uri="{FF2B5EF4-FFF2-40B4-BE49-F238E27FC236}">
                      <a16:creationId xmlns:a16="http://schemas.microsoft.com/office/drawing/2014/main" id="{CD2F2441-6BC3-4F4A-A2B5-B4717278D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8" name="Graphic 67" descr="Fish">
                  <a:extLst>
                    <a:ext uri="{FF2B5EF4-FFF2-40B4-BE49-F238E27FC236}">
                      <a16:creationId xmlns:a16="http://schemas.microsoft.com/office/drawing/2014/main" id="{37CE883B-ECC6-4BEA-A670-1B78822CB1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9" name="Graphic 68" descr="Fish">
                  <a:extLst>
                    <a:ext uri="{FF2B5EF4-FFF2-40B4-BE49-F238E27FC236}">
                      <a16:creationId xmlns:a16="http://schemas.microsoft.com/office/drawing/2014/main" id="{24948D2A-9C6F-4276-A7E4-47012389B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0" name="Graphic 69" descr="Fish">
                  <a:extLst>
                    <a:ext uri="{FF2B5EF4-FFF2-40B4-BE49-F238E27FC236}">
                      <a16:creationId xmlns:a16="http://schemas.microsoft.com/office/drawing/2014/main" id="{14B5C142-19E0-43AB-877E-96EF33D11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976D133-FBB8-4148-8F46-67930D5C3CC6}"/>
                  </a:ext>
                </a:extLst>
              </p:cNvPr>
              <p:cNvGrpSpPr/>
              <p:nvPr/>
            </p:nvGrpSpPr>
            <p:grpSpPr>
              <a:xfrm>
                <a:off x="9258895" y="3183725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72" name="Graphic 71" descr="Fish">
                  <a:extLst>
                    <a:ext uri="{FF2B5EF4-FFF2-40B4-BE49-F238E27FC236}">
                      <a16:creationId xmlns:a16="http://schemas.microsoft.com/office/drawing/2014/main" id="{0F1F097D-25FC-4E26-A739-CFB1D9C5A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3" name="Graphic 72" descr="Fish">
                  <a:extLst>
                    <a:ext uri="{FF2B5EF4-FFF2-40B4-BE49-F238E27FC236}">
                      <a16:creationId xmlns:a16="http://schemas.microsoft.com/office/drawing/2014/main" id="{90774DAC-4307-4711-A97E-383A40F49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4" name="Graphic 73" descr="Fish">
                  <a:extLst>
                    <a:ext uri="{FF2B5EF4-FFF2-40B4-BE49-F238E27FC236}">
                      <a16:creationId xmlns:a16="http://schemas.microsoft.com/office/drawing/2014/main" id="{FA9B5758-EC37-4521-AA73-FCD809D1D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5" name="Graphic 74" descr="Fish">
                  <a:extLst>
                    <a:ext uri="{FF2B5EF4-FFF2-40B4-BE49-F238E27FC236}">
                      <a16:creationId xmlns:a16="http://schemas.microsoft.com/office/drawing/2014/main" id="{FA58F18A-A953-42B5-954D-8636F121C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6" name="Graphic 75" descr="Fish">
                  <a:extLst>
                    <a:ext uri="{FF2B5EF4-FFF2-40B4-BE49-F238E27FC236}">
                      <a16:creationId xmlns:a16="http://schemas.microsoft.com/office/drawing/2014/main" id="{8FB1F881-99AB-49F3-BAB0-C9913E915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7" name="Graphic 76" descr="Fish">
                  <a:extLst>
                    <a:ext uri="{FF2B5EF4-FFF2-40B4-BE49-F238E27FC236}">
                      <a16:creationId xmlns:a16="http://schemas.microsoft.com/office/drawing/2014/main" id="{5D362879-D635-4920-9B7B-85A199AA5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8" name="Graphic 77" descr="Fish">
                  <a:extLst>
                    <a:ext uri="{FF2B5EF4-FFF2-40B4-BE49-F238E27FC236}">
                      <a16:creationId xmlns:a16="http://schemas.microsoft.com/office/drawing/2014/main" id="{4D460B8E-56F6-4B43-864E-7C30EC67B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AE5EF8A-B31B-4A8E-A2C0-EC1C7E4B1EB3}"/>
                  </a:ext>
                </a:extLst>
              </p:cNvPr>
              <p:cNvGrpSpPr/>
              <p:nvPr/>
            </p:nvGrpSpPr>
            <p:grpSpPr>
              <a:xfrm>
                <a:off x="10971517" y="2971007"/>
                <a:ext cx="496609" cy="435576"/>
                <a:chOff x="2683164" y="4988160"/>
                <a:chExt cx="1108881" cy="684507"/>
              </a:xfrm>
            </p:grpSpPr>
            <p:pic>
              <p:nvPicPr>
                <p:cNvPr id="91" name="Graphic 90" descr="Clownfish outline">
                  <a:extLst>
                    <a:ext uri="{FF2B5EF4-FFF2-40B4-BE49-F238E27FC236}">
                      <a16:creationId xmlns:a16="http://schemas.microsoft.com/office/drawing/2014/main" id="{B871422F-837D-4564-884B-0D96A803E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2" name="Graphic 91" descr="Clownfish outline">
                  <a:extLst>
                    <a:ext uri="{FF2B5EF4-FFF2-40B4-BE49-F238E27FC236}">
                      <a16:creationId xmlns:a16="http://schemas.microsoft.com/office/drawing/2014/main" id="{503C9D1B-F490-41D6-B034-3A7914326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3" name="Graphic 92" descr="Clownfish outline">
                  <a:extLst>
                    <a:ext uri="{FF2B5EF4-FFF2-40B4-BE49-F238E27FC236}">
                      <a16:creationId xmlns:a16="http://schemas.microsoft.com/office/drawing/2014/main" id="{2D96067E-6410-4FA1-9C15-C27704CAF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4" name="Graphic 93" descr="Clownfish outline">
                  <a:extLst>
                    <a:ext uri="{FF2B5EF4-FFF2-40B4-BE49-F238E27FC236}">
                      <a16:creationId xmlns:a16="http://schemas.microsoft.com/office/drawing/2014/main" id="{A338EBB4-A40E-4792-8824-07453EB0A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F2E1D0-28A0-4726-B87B-4CFD00FB6ECC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63" y="4437856"/>
              <a:ext cx="1774190" cy="95271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56820F-D7D6-4883-BB77-E0D7E9A99F5C}"/>
                </a:ext>
              </a:extLst>
            </p:cNvPr>
            <p:cNvGrpSpPr/>
            <p:nvPr/>
          </p:nvGrpSpPr>
          <p:grpSpPr>
            <a:xfrm>
              <a:off x="400561" y="2762975"/>
              <a:ext cx="4019550" cy="3524250"/>
              <a:chOff x="400561" y="2762975"/>
              <a:chExt cx="4019550" cy="3524250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7BDB144C-5994-4268-A562-76FB2DDFB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0561" y="2762975"/>
                <a:ext cx="4019550" cy="352425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A9A605D-0D29-4F24-9DAB-534CD831C76A}"/>
                  </a:ext>
                </a:extLst>
              </p:cNvPr>
              <p:cNvGrpSpPr/>
              <p:nvPr/>
            </p:nvGrpSpPr>
            <p:grpSpPr>
              <a:xfrm>
                <a:off x="507699" y="3429000"/>
                <a:ext cx="619138" cy="512020"/>
                <a:chOff x="4423917" y="3977433"/>
                <a:chExt cx="953608" cy="905706"/>
              </a:xfrm>
            </p:grpSpPr>
            <p:pic>
              <p:nvPicPr>
                <p:cNvPr id="6" name="Graphic 5" descr="Fish">
                  <a:extLst>
                    <a:ext uri="{FF2B5EF4-FFF2-40B4-BE49-F238E27FC236}">
                      <a16:creationId xmlns:a16="http://schemas.microsoft.com/office/drawing/2014/main" id="{A9E740C6-BBBF-4F96-A039-A0964EFA9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" name="Graphic 6" descr="Fish">
                  <a:extLst>
                    <a:ext uri="{FF2B5EF4-FFF2-40B4-BE49-F238E27FC236}">
                      <a16:creationId xmlns:a16="http://schemas.microsoft.com/office/drawing/2014/main" id="{07DD62A4-778D-4E49-8605-1D8A5EF62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8" name="Graphic 7" descr="Fish">
                  <a:extLst>
                    <a:ext uri="{FF2B5EF4-FFF2-40B4-BE49-F238E27FC236}">
                      <a16:creationId xmlns:a16="http://schemas.microsoft.com/office/drawing/2014/main" id="{75640114-3CDD-4A51-830E-97B5F2D80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" name="Graphic 8" descr="Fish">
                  <a:extLst>
                    <a:ext uri="{FF2B5EF4-FFF2-40B4-BE49-F238E27FC236}">
                      <a16:creationId xmlns:a16="http://schemas.microsoft.com/office/drawing/2014/main" id="{6D483783-63E0-4999-96AC-4C7322836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0" name="Graphic 9" descr="Fish">
                  <a:extLst>
                    <a:ext uri="{FF2B5EF4-FFF2-40B4-BE49-F238E27FC236}">
                      <a16:creationId xmlns:a16="http://schemas.microsoft.com/office/drawing/2014/main" id="{BFCA59B0-0270-42BE-A5D2-395AA558E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1" name="Graphic 10" descr="Fish">
                  <a:extLst>
                    <a:ext uri="{FF2B5EF4-FFF2-40B4-BE49-F238E27FC236}">
                      <a16:creationId xmlns:a16="http://schemas.microsoft.com/office/drawing/2014/main" id="{AD80B4DE-9661-4950-8165-F7262B324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2" name="Graphic 11" descr="Fish">
                  <a:extLst>
                    <a:ext uri="{FF2B5EF4-FFF2-40B4-BE49-F238E27FC236}">
                      <a16:creationId xmlns:a16="http://schemas.microsoft.com/office/drawing/2014/main" id="{CD0C0A71-C23D-43E9-98CB-56153494D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BEC8D-25DF-4FD1-95CE-2C823AECD3AA}"/>
                  </a:ext>
                </a:extLst>
              </p:cNvPr>
              <p:cNvGrpSpPr/>
              <p:nvPr/>
            </p:nvGrpSpPr>
            <p:grpSpPr>
              <a:xfrm>
                <a:off x="458226" y="5396598"/>
                <a:ext cx="619138" cy="512020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17" name="Graphic 16" descr="Fish">
                  <a:extLst>
                    <a:ext uri="{FF2B5EF4-FFF2-40B4-BE49-F238E27FC236}">
                      <a16:creationId xmlns:a16="http://schemas.microsoft.com/office/drawing/2014/main" id="{29A04A96-AC90-4D25-8D8D-6AD6B1363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8" name="Graphic 17" descr="Fish">
                  <a:extLst>
                    <a:ext uri="{FF2B5EF4-FFF2-40B4-BE49-F238E27FC236}">
                      <a16:creationId xmlns:a16="http://schemas.microsoft.com/office/drawing/2014/main" id="{6ABCBD72-7833-46B7-8476-713108D86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9" name="Graphic 18" descr="Fish">
                  <a:extLst>
                    <a:ext uri="{FF2B5EF4-FFF2-40B4-BE49-F238E27FC236}">
                      <a16:creationId xmlns:a16="http://schemas.microsoft.com/office/drawing/2014/main" id="{3FA1FCED-6379-4799-8FEB-1E7345DDDB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0" name="Graphic 19" descr="Fish">
                  <a:extLst>
                    <a:ext uri="{FF2B5EF4-FFF2-40B4-BE49-F238E27FC236}">
                      <a16:creationId xmlns:a16="http://schemas.microsoft.com/office/drawing/2014/main" id="{5FEAE63D-30A2-4BA6-8BC2-1EEF32634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" name="Graphic 20" descr="Fish">
                  <a:extLst>
                    <a:ext uri="{FF2B5EF4-FFF2-40B4-BE49-F238E27FC236}">
                      <a16:creationId xmlns:a16="http://schemas.microsoft.com/office/drawing/2014/main" id="{564FE834-244A-4B45-9CDD-9094D1596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2" name="Graphic 21" descr="Fish">
                  <a:extLst>
                    <a:ext uri="{FF2B5EF4-FFF2-40B4-BE49-F238E27FC236}">
                      <a16:creationId xmlns:a16="http://schemas.microsoft.com/office/drawing/2014/main" id="{8C6F2657-C7DA-43FB-9602-43106C533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Fish">
                  <a:extLst>
                    <a:ext uri="{FF2B5EF4-FFF2-40B4-BE49-F238E27FC236}">
                      <a16:creationId xmlns:a16="http://schemas.microsoft.com/office/drawing/2014/main" id="{F544930D-BB6F-4040-8F73-8D3D204F0D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2224939-6D3E-4F14-8A6F-BFF04E034531}"/>
                  </a:ext>
                </a:extLst>
              </p:cNvPr>
              <p:cNvGrpSpPr/>
              <p:nvPr/>
            </p:nvGrpSpPr>
            <p:grpSpPr>
              <a:xfrm>
                <a:off x="2683164" y="4988160"/>
                <a:ext cx="1108881" cy="684507"/>
                <a:chOff x="2683164" y="4988160"/>
                <a:chExt cx="1108881" cy="684507"/>
              </a:xfrm>
            </p:grpSpPr>
            <p:pic>
              <p:nvPicPr>
                <p:cNvPr id="25" name="Graphic 24" descr="Clownfish outline">
                  <a:extLst>
                    <a:ext uri="{FF2B5EF4-FFF2-40B4-BE49-F238E27FC236}">
                      <a16:creationId xmlns:a16="http://schemas.microsoft.com/office/drawing/2014/main" id="{647D1168-D60E-4B23-A406-7822ECA032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Clownfish outline">
                  <a:extLst>
                    <a:ext uri="{FF2B5EF4-FFF2-40B4-BE49-F238E27FC236}">
                      <a16:creationId xmlns:a16="http://schemas.microsoft.com/office/drawing/2014/main" id="{66245C36-DA87-45DB-A288-8CAB927675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7" name="Graphic 26" descr="Clownfish outline">
                  <a:extLst>
                    <a:ext uri="{FF2B5EF4-FFF2-40B4-BE49-F238E27FC236}">
                      <a16:creationId xmlns:a16="http://schemas.microsoft.com/office/drawing/2014/main" id="{D5B76553-D29D-48E6-9402-EDD4FB4AA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8" name="Graphic 27" descr="Clownfish outline">
                  <a:extLst>
                    <a:ext uri="{FF2B5EF4-FFF2-40B4-BE49-F238E27FC236}">
                      <a16:creationId xmlns:a16="http://schemas.microsoft.com/office/drawing/2014/main" id="{76CE3DE3-0362-4DE8-986A-0E60BAA5D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596B78F-5982-4426-98A7-B4EF4CF74C8B}"/>
                  </a:ext>
                </a:extLst>
              </p:cNvPr>
              <p:cNvGrpSpPr/>
              <p:nvPr/>
            </p:nvGrpSpPr>
            <p:grpSpPr>
              <a:xfrm>
                <a:off x="2407811" y="3944704"/>
                <a:ext cx="981904" cy="1097174"/>
                <a:chOff x="2407811" y="3944704"/>
                <a:chExt cx="981904" cy="1097174"/>
              </a:xfrm>
            </p:grpSpPr>
            <p:pic>
              <p:nvPicPr>
                <p:cNvPr id="103" name="Graphic 102" descr="Fish with solid fill">
                  <a:extLst>
                    <a:ext uri="{FF2B5EF4-FFF2-40B4-BE49-F238E27FC236}">
                      <a16:creationId xmlns:a16="http://schemas.microsoft.com/office/drawing/2014/main" id="{B8A6A54D-5916-44F2-A339-F0DF325F2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244913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4" name="Graphic 103" descr="Fish with solid fill">
                  <a:extLst>
                    <a:ext uri="{FF2B5EF4-FFF2-40B4-BE49-F238E27FC236}">
                      <a16:creationId xmlns:a16="http://schemas.microsoft.com/office/drawing/2014/main" id="{C8974280-1EE1-427F-983B-02B6EE78E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478859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5" name="Graphic 104" descr="Fish with solid fill">
                  <a:extLst>
                    <a:ext uri="{FF2B5EF4-FFF2-40B4-BE49-F238E27FC236}">
                      <a16:creationId xmlns:a16="http://schemas.microsoft.com/office/drawing/2014/main" id="{1920A272-76A2-4C8F-8D34-C5A18E75F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7383" y="394470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6" name="Graphic 105" descr="Fish with solid fill">
                  <a:extLst>
                    <a:ext uri="{FF2B5EF4-FFF2-40B4-BE49-F238E27FC236}">
                      <a16:creationId xmlns:a16="http://schemas.microsoft.com/office/drawing/2014/main" id="{01C62DF0-172A-4976-A607-8729304A8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3899" y="476652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7" name="Graphic 106" descr="Fish with solid fill">
                  <a:extLst>
                    <a:ext uri="{FF2B5EF4-FFF2-40B4-BE49-F238E27FC236}">
                      <a16:creationId xmlns:a16="http://schemas.microsoft.com/office/drawing/2014/main" id="{16469526-8946-4F0C-900E-8FA3098DB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362" y="463528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8" name="Graphic 107" descr="Fish with solid fill">
                  <a:extLst>
                    <a:ext uri="{FF2B5EF4-FFF2-40B4-BE49-F238E27FC236}">
                      <a16:creationId xmlns:a16="http://schemas.microsoft.com/office/drawing/2014/main" id="{3AEFF749-8C7E-4DA2-870B-56DB187D4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8546" y="408383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9" name="Graphic 108" descr="Fish with solid fill">
                  <a:extLst>
                    <a:ext uri="{FF2B5EF4-FFF2-40B4-BE49-F238E27FC236}">
                      <a16:creationId xmlns:a16="http://schemas.microsoft.com/office/drawing/2014/main" id="{893D213A-E99F-41CD-B92D-2B68A6F3F2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5801" y="4178888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10" name="Graphic 109" descr="Fish with solid fill">
                  <a:extLst>
                    <a:ext uri="{FF2B5EF4-FFF2-40B4-BE49-F238E27FC236}">
                      <a16:creationId xmlns:a16="http://schemas.microsoft.com/office/drawing/2014/main" id="{8A5ECE0E-D7F2-4379-A94E-AF4DDABF9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389" y="430690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14" name="Graphic 113" descr="Fish with solid fill">
                  <a:extLst>
                    <a:ext uri="{FF2B5EF4-FFF2-40B4-BE49-F238E27FC236}">
                      <a16:creationId xmlns:a16="http://schemas.microsoft.com/office/drawing/2014/main" id="{53093F69-2F28-494A-A149-E8794E763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6900" y="4581483"/>
                  <a:ext cx="275353" cy="2753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13E0F0B-6937-4AB9-89F5-14B6822CC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158" y="4237880"/>
              <a:ext cx="4323417" cy="19060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9AEA9972-F4DA-4D15-BD95-ED8EA574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02714" y="4520266"/>
              <a:ext cx="2082638" cy="1816139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965F3C-2B71-4070-B6AE-07B8E126D909}"/>
                </a:ext>
              </a:extLst>
            </p:cNvPr>
            <p:cNvGrpSpPr/>
            <p:nvPr/>
          </p:nvGrpSpPr>
          <p:grpSpPr>
            <a:xfrm>
              <a:off x="7538594" y="5270405"/>
              <a:ext cx="302596" cy="315859"/>
              <a:chOff x="2407811" y="3944704"/>
              <a:chExt cx="981904" cy="1097174"/>
            </a:xfrm>
          </p:grpSpPr>
          <p:pic>
            <p:nvPicPr>
              <p:cNvPr id="149" name="Graphic 148" descr="Fish with solid fill">
                <a:extLst>
                  <a:ext uri="{FF2B5EF4-FFF2-40B4-BE49-F238E27FC236}">
                    <a16:creationId xmlns:a16="http://schemas.microsoft.com/office/drawing/2014/main" id="{59E10382-6C7D-4014-8446-A1C1AF373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7811" y="4244913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0" name="Graphic 149" descr="Fish with solid fill">
                <a:extLst>
                  <a:ext uri="{FF2B5EF4-FFF2-40B4-BE49-F238E27FC236}">
                    <a16:creationId xmlns:a16="http://schemas.microsoft.com/office/drawing/2014/main" id="{E15EBADD-E0C7-4F07-9206-8676E8CCA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7811" y="4478859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1" name="Graphic 150" descr="Fish with solid fill">
                <a:extLst>
                  <a:ext uri="{FF2B5EF4-FFF2-40B4-BE49-F238E27FC236}">
                    <a16:creationId xmlns:a16="http://schemas.microsoft.com/office/drawing/2014/main" id="{FAD9D788-CB95-4C50-B31B-C8D2A0864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7383" y="394470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2" name="Graphic 151" descr="Fish with solid fill">
                <a:extLst>
                  <a:ext uri="{FF2B5EF4-FFF2-40B4-BE49-F238E27FC236}">
                    <a16:creationId xmlns:a16="http://schemas.microsoft.com/office/drawing/2014/main" id="{112ABAAD-76C7-4778-9071-C82F6135C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3899" y="476652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3" name="Graphic 152" descr="Fish with solid fill">
                <a:extLst>
                  <a:ext uri="{FF2B5EF4-FFF2-40B4-BE49-F238E27FC236}">
                    <a16:creationId xmlns:a16="http://schemas.microsoft.com/office/drawing/2014/main" id="{2F76CAA9-C8B8-4426-97B9-BA69ACE0C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14362" y="463528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4" name="Graphic 153" descr="Fish with solid fill">
                <a:extLst>
                  <a:ext uri="{FF2B5EF4-FFF2-40B4-BE49-F238E27FC236}">
                    <a16:creationId xmlns:a16="http://schemas.microsoft.com/office/drawing/2014/main" id="{A47D0201-CD38-4E47-9A05-7BAA8E9D5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98546" y="408383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5" name="Graphic 154" descr="Fish with solid fill">
                <a:extLst>
                  <a:ext uri="{FF2B5EF4-FFF2-40B4-BE49-F238E27FC236}">
                    <a16:creationId xmlns:a16="http://schemas.microsoft.com/office/drawing/2014/main" id="{8E00CEE2-0368-45D1-A800-EAD9BB5D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5801" y="4178888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6" name="Graphic 155" descr="Fish with solid fill">
                <a:extLst>
                  <a:ext uri="{FF2B5EF4-FFF2-40B4-BE49-F238E27FC236}">
                    <a16:creationId xmlns:a16="http://schemas.microsoft.com/office/drawing/2014/main" id="{72879F91-24C3-4BB0-9309-584853111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57389" y="430690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7" name="Graphic 156" descr="Fish with solid fill">
                <a:extLst>
                  <a:ext uri="{FF2B5EF4-FFF2-40B4-BE49-F238E27FC236}">
                    <a16:creationId xmlns:a16="http://schemas.microsoft.com/office/drawing/2014/main" id="{9F033115-0625-4B64-914F-0ABFA1799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06900" y="4581483"/>
                <a:ext cx="275353" cy="275353"/>
              </a:xfrm>
              <a:prstGeom prst="rect">
                <a:avLst/>
              </a:prstGeom>
            </p:spPr>
          </p:pic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7359014-9439-4143-B9B5-55D49674A709}"/>
                </a:ext>
              </a:extLst>
            </p:cNvPr>
            <p:cNvGrpSpPr/>
            <p:nvPr/>
          </p:nvGrpSpPr>
          <p:grpSpPr>
            <a:xfrm>
              <a:off x="6439315" y="2165321"/>
              <a:ext cx="1852826" cy="1854093"/>
              <a:chOff x="6147514" y="2752214"/>
              <a:chExt cx="2411557" cy="2385669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5175A826-4D7E-42AE-8F4E-84C16150C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7514" y="2752214"/>
                <a:ext cx="2411557" cy="2385669"/>
              </a:xfrm>
              <a:prstGeom prst="rect">
                <a:avLst/>
              </a:prstGeom>
            </p:spPr>
          </p:pic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60BA749-74DF-446B-AF84-8879932678FC}"/>
                  </a:ext>
                </a:extLst>
              </p:cNvPr>
              <p:cNvGrpSpPr/>
              <p:nvPr/>
            </p:nvGrpSpPr>
            <p:grpSpPr>
              <a:xfrm>
                <a:off x="7799349" y="4410418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204" name="Graphic 203" descr="Clownfish outline">
                  <a:extLst>
                    <a:ext uri="{FF2B5EF4-FFF2-40B4-BE49-F238E27FC236}">
                      <a16:creationId xmlns:a16="http://schemas.microsoft.com/office/drawing/2014/main" id="{9A7F9F7D-7831-44CA-9E79-D1F08ECCE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205" name="Graphic 204" descr="Clownfish outline">
                  <a:extLst>
                    <a:ext uri="{FF2B5EF4-FFF2-40B4-BE49-F238E27FC236}">
                      <a16:creationId xmlns:a16="http://schemas.microsoft.com/office/drawing/2014/main" id="{E4126CC1-DC02-40CD-8715-312DB7557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06" name="Graphic 205" descr="Clownfish outline">
                  <a:extLst>
                    <a:ext uri="{FF2B5EF4-FFF2-40B4-BE49-F238E27FC236}">
                      <a16:creationId xmlns:a16="http://schemas.microsoft.com/office/drawing/2014/main" id="{263A6171-C1E3-4F92-8ECE-2816E7E9C3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07" name="Graphic 206" descr="Clownfish outline">
                  <a:extLst>
                    <a:ext uri="{FF2B5EF4-FFF2-40B4-BE49-F238E27FC236}">
                      <a16:creationId xmlns:a16="http://schemas.microsoft.com/office/drawing/2014/main" id="{BCF1F2B6-CBEB-4CDD-B833-9B2EC729B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76D65390-2416-467A-9FAA-5A21E32C875F}"/>
                  </a:ext>
                </a:extLst>
              </p:cNvPr>
              <p:cNvGrpSpPr/>
              <p:nvPr/>
            </p:nvGrpSpPr>
            <p:grpSpPr>
              <a:xfrm>
                <a:off x="6207185" y="4544577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209" name="Graphic 208" descr="Fish">
                  <a:extLst>
                    <a:ext uri="{FF2B5EF4-FFF2-40B4-BE49-F238E27FC236}">
                      <a16:creationId xmlns:a16="http://schemas.microsoft.com/office/drawing/2014/main" id="{EE34F0FA-3024-41CA-A435-1F329182C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0" name="Graphic 209" descr="Fish">
                  <a:extLst>
                    <a:ext uri="{FF2B5EF4-FFF2-40B4-BE49-F238E27FC236}">
                      <a16:creationId xmlns:a16="http://schemas.microsoft.com/office/drawing/2014/main" id="{963B4714-CCF8-493E-8FD0-4AC8152B5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1" name="Graphic 210" descr="Fish">
                  <a:extLst>
                    <a:ext uri="{FF2B5EF4-FFF2-40B4-BE49-F238E27FC236}">
                      <a16:creationId xmlns:a16="http://schemas.microsoft.com/office/drawing/2014/main" id="{B28CA738-E9BB-491F-903B-C6586ED91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2" name="Graphic 211" descr="Fish">
                  <a:extLst>
                    <a:ext uri="{FF2B5EF4-FFF2-40B4-BE49-F238E27FC236}">
                      <a16:creationId xmlns:a16="http://schemas.microsoft.com/office/drawing/2014/main" id="{10CB34AF-BC12-4E99-8BAB-70DCB2B14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3" name="Graphic 212" descr="Fish">
                  <a:extLst>
                    <a:ext uri="{FF2B5EF4-FFF2-40B4-BE49-F238E27FC236}">
                      <a16:creationId xmlns:a16="http://schemas.microsoft.com/office/drawing/2014/main" id="{2D70ED03-850A-4B2D-AB25-AA5CC4984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4" name="Graphic 213" descr="Fish">
                  <a:extLst>
                    <a:ext uri="{FF2B5EF4-FFF2-40B4-BE49-F238E27FC236}">
                      <a16:creationId xmlns:a16="http://schemas.microsoft.com/office/drawing/2014/main" id="{EDE6B600-10FE-4D22-BCB3-BC11483498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5" name="Graphic 214" descr="Fish">
                  <a:extLst>
                    <a:ext uri="{FF2B5EF4-FFF2-40B4-BE49-F238E27FC236}">
                      <a16:creationId xmlns:a16="http://schemas.microsoft.com/office/drawing/2014/main" id="{1E14721B-05C5-4038-A77E-B11F4EEE8A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3D8BDA1-A63A-4FF7-9E58-3BC6D7F3C4BA}"/>
                  </a:ext>
                </a:extLst>
              </p:cNvPr>
              <p:cNvGrpSpPr/>
              <p:nvPr/>
            </p:nvGrpSpPr>
            <p:grpSpPr>
              <a:xfrm>
                <a:off x="6226204" y="3321983"/>
                <a:ext cx="371456" cy="346601"/>
                <a:chOff x="4423917" y="3977433"/>
                <a:chExt cx="953608" cy="905706"/>
              </a:xfrm>
            </p:grpSpPr>
            <p:pic>
              <p:nvPicPr>
                <p:cNvPr id="230" name="Graphic 229" descr="Fish">
                  <a:extLst>
                    <a:ext uri="{FF2B5EF4-FFF2-40B4-BE49-F238E27FC236}">
                      <a16:creationId xmlns:a16="http://schemas.microsoft.com/office/drawing/2014/main" id="{82F64F3B-B7F1-4A8D-8346-0A77B00BF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1" name="Graphic 230" descr="Fish">
                  <a:extLst>
                    <a:ext uri="{FF2B5EF4-FFF2-40B4-BE49-F238E27FC236}">
                      <a16:creationId xmlns:a16="http://schemas.microsoft.com/office/drawing/2014/main" id="{AA827804-701C-4C6A-BCF3-C4D3F40790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2" name="Graphic 231" descr="Fish">
                  <a:extLst>
                    <a:ext uri="{FF2B5EF4-FFF2-40B4-BE49-F238E27FC236}">
                      <a16:creationId xmlns:a16="http://schemas.microsoft.com/office/drawing/2014/main" id="{8E6F33BD-B2A9-4378-BA23-FDB55A40D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3" name="Graphic 232" descr="Fish">
                  <a:extLst>
                    <a:ext uri="{FF2B5EF4-FFF2-40B4-BE49-F238E27FC236}">
                      <a16:creationId xmlns:a16="http://schemas.microsoft.com/office/drawing/2014/main" id="{6A9BE363-5CE6-4581-A8BB-98ADB67B64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4" name="Graphic 233" descr="Fish">
                  <a:extLst>
                    <a:ext uri="{FF2B5EF4-FFF2-40B4-BE49-F238E27FC236}">
                      <a16:creationId xmlns:a16="http://schemas.microsoft.com/office/drawing/2014/main" id="{A4EC73EB-8B25-4132-B899-B8DCEF9CC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5" name="Graphic 234" descr="Fish">
                  <a:extLst>
                    <a:ext uri="{FF2B5EF4-FFF2-40B4-BE49-F238E27FC236}">
                      <a16:creationId xmlns:a16="http://schemas.microsoft.com/office/drawing/2014/main" id="{C3DE7C01-5EA4-4252-BE9B-15EDA8B12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6" name="Graphic 235" descr="Fish">
                  <a:extLst>
                    <a:ext uri="{FF2B5EF4-FFF2-40B4-BE49-F238E27FC236}">
                      <a16:creationId xmlns:a16="http://schemas.microsoft.com/office/drawing/2014/main" id="{3065C414-4FA4-45CA-9AAA-36983BA11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6" name="Graphic 265" descr="Koi with solid fill">
              <a:extLst>
                <a:ext uri="{FF2B5EF4-FFF2-40B4-BE49-F238E27FC236}">
                  <a16:creationId xmlns:a16="http://schemas.microsoft.com/office/drawing/2014/main" id="{05351D10-128D-4F26-878E-5DD8FA26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19287" y="4505102"/>
              <a:ext cx="271924" cy="271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06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Multi-speciating LTR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then project Ecosystem ‘productivity scenarios’ into the future</a:t>
            </a:r>
          </a:p>
          <a:p>
            <a:pPr lvl="1"/>
            <a:r>
              <a:rPr lang="en-US" dirty="0"/>
              <a:t>To start with, this is based on historical observed patterns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 descr="A graph of different types of plants&#10;&#10;Description automatically generated with medium confidence">
            <a:extLst>
              <a:ext uri="{FF2B5EF4-FFF2-40B4-BE49-F238E27FC236}">
                <a16:creationId xmlns:a16="http://schemas.microsoft.com/office/drawing/2014/main" id="{2D4AD0F0-CC1D-A4A9-15EC-5437A014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40" y="1925782"/>
            <a:ext cx="5964554" cy="4337858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A149474-6081-3CE2-8217-C3D312422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781"/>
            <a:ext cx="5639434" cy="41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9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Inter-species interaction based on “K-Space”</a:t>
            </a:r>
          </a:p>
          <a:p>
            <a:pPr lvl="1"/>
            <a:r>
              <a:rPr lang="en-US" dirty="0"/>
              <a:t>Recall each trophic level has a total carrying capacity</a:t>
            </a:r>
          </a:p>
          <a:p>
            <a:pPr lvl="1"/>
            <a:r>
              <a:rPr lang="en-US" dirty="0"/>
              <a:t>Each year, the species within the trophic level will have a total biomass</a:t>
            </a:r>
          </a:p>
          <a:p>
            <a:pPr lvl="1"/>
            <a:r>
              <a:rPr lang="en-US" dirty="0"/>
              <a:t>If total biomass &lt; K, there is ‘productivity available’ within the tropic level – this is </a:t>
            </a:r>
            <a:r>
              <a:rPr lang="en-US" b="1" i="1" dirty="0"/>
              <a:t>K Space</a:t>
            </a:r>
            <a:r>
              <a:rPr lang="en-US" dirty="0"/>
              <a:t>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A46349-0270-2061-DB2B-F3F03048243F}"/>
              </a:ext>
            </a:extLst>
          </p:cNvPr>
          <p:cNvGrpSpPr/>
          <p:nvPr/>
        </p:nvGrpSpPr>
        <p:grpSpPr>
          <a:xfrm>
            <a:off x="1238250" y="3171825"/>
            <a:ext cx="962025" cy="2419350"/>
            <a:chOff x="1238250" y="3171825"/>
            <a:chExt cx="962025" cy="241935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D809FE-2013-2028-A553-6A3AC90DA3DC}"/>
                </a:ext>
              </a:extLst>
            </p:cNvPr>
            <p:cNvCxnSpPr/>
            <p:nvPr/>
          </p:nvCxnSpPr>
          <p:spPr>
            <a:xfrm>
              <a:off x="1238250" y="3171825"/>
              <a:ext cx="0" cy="24193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6ED0DCE-0618-FCF0-CF76-E91DE93AB5F6}"/>
                </a:ext>
              </a:extLst>
            </p:cNvPr>
            <p:cNvCxnSpPr/>
            <p:nvPr/>
          </p:nvCxnSpPr>
          <p:spPr>
            <a:xfrm>
              <a:off x="2181223" y="3171825"/>
              <a:ext cx="0" cy="24193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62EFAC0-CD5A-BA41-799C-50587E2D2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250" y="5559425"/>
              <a:ext cx="9620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EF7BD03-BA3F-DAB7-9464-73062ECE7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250" y="3209925"/>
              <a:ext cx="9620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0EA9A5-2BF6-FF3A-46AB-EBB32258B92B}"/>
              </a:ext>
            </a:extLst>
          </p:cNvPr>
          <p:cNvSpPr txBox="1"/>
          <p:nvPr/>
        </p:nvSpPr>
        <p:spPr>
          <a:xfrm>
            <a:off x="1281675" y="3803650"/>
            <a:ext cx="875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Total</a:t>
            </a:r>
          </a:p>
          <a:p>
            <a:pPr algn="ctr"/>
            <a:r>
              <a:rPr lang="en-US" dirty="0"/>
              <a:t>Trophic</a:t>
            </a:r>
          </a:p>
          <a:p>
            <a:pPr algn="ctr"/>
            <a:r>
              <a:rPr lang="en-US" dirty="0"/>
              <a:t>Level </a:t>
            </a:r>
          </a:p>
          <a:p>
            <a:pPr algn="ctr"/>
            <a:r>
              <a:rPr lang="en-US" dirty="0"/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6F2027-3583-9DF3-B2DF-EE4F3D196729}"/>
              </a:ext>
            </a:extLst>
          </p:cNvPr>
          <p:cNvSpPr txBox="1"/>
          <p:nvPr/>
        </p:nvSpPr>
        <p:spPr>
          <a:xfrm>
            <a:off x="3046154" y="4019550"/>
            <a:ext cx="11371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Total </a:t>
            </a:r>
          </a:p>
          <a:p>
            <a:pPr algn="ctr"/>
            <a:r>
              <a:rPr lang="en-US" dirty="0"/>
              <a:t>Observed </a:t>
            </a:r>
          </a:p>
          <a:p>
            <a:pPr algn="ctr"/>
            <a:r>
              <a:rPr lang="en-US" dirty="0"/>
              <a:t>Trophic </a:t>
            </a:r>
          </a:p>
          <a:p>
            <a:pPr algn="ctr"/>
            <a:r>
              <a:rPr lang="en-US" dirty="0"/>
              <a:t>level </a:t>
            </a:r>
          </a:p>
          <a:p>
            <a:pPr algn="ctr"/>
            <a:r>
              <a:rPr lang="en-US" dirty="0"/>
              <a:t>Biomass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8CE111-FAF6-70BE-82EB-CB50554EDBC3}"/>
              </a:ext>
            </a:extLst>
          </p:cNvPr>
          <p:cNvGrpSpPr/>
          <p:nvPr/>
        </p:nvGrpSpPr>
        <p:grpSpPr>
          <a:xfrm>
            <a:off x="3133724" y="3819525"/>
            <a:ext cx="962025" cy="1771650"/>
            <a:chOff x="3133724" y="3819525"/>
            <a:chExt cx="962025" cy="17716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F51F2B-D899-0F57-D363-BAB6B3F3C98D}"/>
                </a:ext>
              </a:extLst>
            </p:cNvPr>
            <p:cNvCxnSpPr/>
            <p:nvPr/>
          </p:nvCxnSpPr>
          <p:spPr>
            <a:xfrm>
              <a:off x="3133724" y="3819525"/>
              <a:ext cx="0" cy="17716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B67CBB-D622-060D-C4A1-3456BA95D3D2}"/>
                </a:ext>
              </a:extLst>
            </p:cNvPr>
            <p:cNvCxnSpPr/>
            <p:nvPr/>
          </p:nvCxnSpPr>
          <p:spPr>
            <a:xfrm>
              <a:off x="4095749" y="3819525"/>
              <a:ext cx="0" cy="177165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6DE305A-2FDD-D258-61A0-C51BEE38D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724" y="5553075"/>
              <a:ext cx="9620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FB42FE-B011-8960-8413-7330AC572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724" y="3857625"/>
              <a:ext cx="9620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59CA493-4E57-9492-9DF9-1AFD4DAE6658}"/>
              </a:ext>
            </a:extLst>
          </p:cNvPr>
          <p:cNvSpPr/>
          <p:nvPr/>
        </p:nvSpPr>
        <p:spPr>
          <a:xfrm>
            <a:off x="4183321" y="3209925"/>
            <a:ext cx="280729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5E9B60-29E7-AB2F-C3C7-A013EE9CD24D}"/>
              </a:ext>
            </a:extLst>
          </p:cNvPr>
          <p:cNvCxnSpPr/>
          <p:nvPr/>
        </p:nvCxnSpPr>
        <p:spPr>
          <a:xfrm>
            <a:off x="2200275" y="3209925"/>
            <a:ext cx="1895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327F9E2-9B97-61D1-6F4B-171855C4813C}"/>
              </a:ext>
            </a:extLst>
          </p:cNvPr>
          <p:cNvSpPr txBox="1"/>
          <p:nvPr/>
        </p:nvSpPr>
        <p:spPr>
          <a:xfrm>
            <a:off x="4459689" y="2967335"/>
            <a:ext cx="1117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Available </a:t>
            </a:r>
            <a:br>
              <a:rPr lang="en-US" dirty="0"/>
            </a:br>
            <a:r>
              <a:rPr lang="en-US" dirty="0"/>
              <a:t>“Carrying </a:t>
            </a:r>
          </a:p>
          <a:p>
            <a:pPr algn="ctr"/>
            <a:r>
              <a:rPr lang="en-US" dirty="0"/>
              <a:t>Capacity”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3239CC-C8DB-A0E2-1EBF-5B9F992849D9}"/>
              </a:ext>
            </a:extLst>
          </p:cNvPr>
          <p:cNvCxnSpPr/>
          <p:nvPr/>
        </p:nvCxnSpPr>
        <p:spPr>
          <a:xfrm>
            <a:off x="5829300" y="3384550"/>
            <a:ext cx="1435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DB3C95-DC2B-2019-D04B-286D2321AFFF}"/>
              </a:ext>
            </a:extLst>
          </p:cNvPr>
          <p:cNvCxnSpPr>
            <a:cxnSpLocks/>
          </p:cNvCxnSpPr>
          <p:nvPr/>
        </p:nvCxnSpPr>
        <p:spPr>
          <a:xfrm flipH="1">
            <a:off x="7264400" y="3384550"/>
            <a:ext cx="6350" cy="135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001974-48C7-4217-17AB-A5A3D1A2C786}"/>
              </a:ext>
            </a:extLst>
          </p:cNvPr>
          <p:cNvGrpSpPr/>
          <p:nvPr/>
        </p:nvGrpSpPr>
        <p:grpSpPr>
          <a:xfrm>
            <a:off x="5620250" y="4742855"/>
            <a:ext cx="3694906" cy="689586"/>
            <a:chOff x="5620250" y="4742855"/>
            <a:chExt cx="3694906" cy="6895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7BB3C70-EA14-E9A8-6467-475A742CC579}"/>
                </a:ext>
              </a:extLst>
            </p:cNvPr>
            <p:cNvGrpSpPr/>
            <p:nvPr/>
          </p:nvGrpSpPr>
          <p:grpSpPr>
            <a:xfrm>
              <a:off x="5620250" y="4742855"/>
              <a:ext cx="3694906" cy="689586"/>
              <a:chOff x="3133724" y="3819525"/>
              <a:chExt cx="962025" cy="177165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A695D87-A63B-755F-C830-D829A2556669}"/>
                  </a:ext>
                </a:extLst>
              </p:cNvPr>
              <p:cNvCxnSpPr/>
              <p:nvPr/>
            </p:nvCxnSpPr>
            <p:spPr>
              <a:xfrm>
                <a:off x="3133724" y="3819525"/>
                <a:ext cx="0" cy="177165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F128277-F143-1002-612B-828403E6D61D}"/>
                  </a:ext>
                </a:extLst>
              </p:cNvPr>
              <p:cNvCxnSpPr/>
              <p:nvPr/>
            </p:nvCxnSpPr>
            <p:spPr>
              <a:xfrm>
                <a:off x="4095749" y="3819525"/>
                <a:ext cx="0" cy="177165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8798B49-F33E-C622-F5B9-F69699B210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724" y="5553075"/>
                <a:ext cx="9620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3DDF5C3-0D06-049D-9894-1B893A7209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724" y="3865430"/>
                <a:ext cx="962025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92EBC7-EF61-A989-9FF5-3DE874387D0C}"/>
                </a:ext>
              </a:extLst>
            </p:cNvPr>
            <p:cNvSpPr txBox="1"/>
            <p:nvPr/>
          </p:nvSpPr>
          <p:spPr>
            <a:xfrm>
              <a:off x="5777172" y="4886632"/>
              <a:ext cx="353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 “K Space” divided among stocks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92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F22DB12-27D0-2E4B-380B-D531829DD897}"/>
              </a:ext>
            </a:extLst>
          </p:cNvPr>
          <p:cNvSpPr/>
          <p:nvPr/>
        </p:nvSpPr>
        <p:spPr>
          <a:xfrm>
            <a:off x="4892672" y="2327805"/>
            <a:ext cx="3649949" cy="41010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inus Sign 91">
            <a:extLst>
              <a:ext uri="{FF2B5EF4-FFF2-40B4-BE49-F238E27FC236}">
                <a16:creationId xmlns:a16="http://schemas.microsoft.com/office/drawing/2014/main" id="{1CC343B1-F41A-B8F7-7710-238435620A03}"/>
              </a:ext>
            </a:extLst>
          </p:cNvPr>
          <p:cNvSpPr/>
          <p:nvPr/>
        </p:nvSpPr>
        <p:spPr>
          <a:xfrm rot="5400000">
            <a:off x="4444669" y="3101327"/>
            <a:ext cx="2142759" cy="1016949"/>
          </a:xfrm>
          <a:prstGeom prst="mathMinus">
            <a:avLst/>
          </a:prstGeom>
          <a:solidFill>
            <a:srgbClr val="0070C0"/>
          </a:solidFill>
          <a:ln>
            <a:noFill/>
          </a:ln>
          <a:effectLst>
            <a:outerShdw blurRad="12700" dist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Recalculated each year based on dynamics from previous year</a:t>
            </a:r>
          </a:p>
          <a:p>
            <a:pPr lvl="1"/>
            <a:r>
              <a:rPr lang="en-US" dirty="0"/>
              <a:t>Division based on historic proportions</a:t>
            </a:r>
          </a:p>
          <a:p>
            <a:pPr lvl="1"/>
            <a:r>
              <a:rPr lang="en-US" dirty="0"/>
              <a:t>Can also reduce K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5D38ACF-1CDC-164C-5E08-D093F9F7D1EC}"/>
              </a:ext>
            </a:extLst>
          </p:cNvPr>
          <p:cNvGrpSpPr/>
          <p:nvPr/>
        </p:nvGrpSpPr>
        <p:grpSpPr>
          <a:xfrm>
            <a:off x="4877594" y="2090196"/>
            <a:ext cx="3694906" cy="689586"/>
            <a:chOff x="4877594" y="2090196"/>
            <a:chExt cx="3694906" cy="68958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4D96B91-97A9-7770-1603-3FA16E41BB1C}"/>
                </a:ext>
              </a:extLst>
            </p:cNvPr>
            <p:cNvGrpSpPr/>
            <p:nvPr/>
          </p:nvGrpSpPr>
          <p:grpSpPr>
            <a:xfrm>
              <a:off x="4877594" y="2090196"/>
              <a:ext cx="3694906" cy="689586"/>
              <a:chOff x="4877594" y="2090196"/>
              <a:chExt cx="3694906" cy="689586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F64C403-D4A2-3989-F8D7-BC14E2AEAEA1}"/>
                  </a:ext>
                </a:extLst>
              </p:cNvPr>
              <p:cNvCxnSpPr/>
              <p:nvPr/>
            </p:nvCxnSpPr>
            <p:spPr>
              <a:xfrm>
                <a:off x="4877594" y="2090196"/>
                <a:ext cx="0" cy="689586"/>
              </a:xfrm>
              <a:prstGeom prst="line">
                <a:avLst/>
              </a:prstGeom>
              <a:ln w="76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C38C9BA-4F31-77AF-80F2-CD76CE214E55}"/>
                  </a:ext>
                </a:extLst>
              </p:cNvPr>
              <p:cNvCxnSpPr/>
              <p:nvPr/>
            </p:nvCxnSpPr>
            <p:spPr>
              <a:xfrm>
                <a:off x="8572500" y="2090196"/>
                <a:ext cx="0" cy="689586"/>
              </a:xfrm>
              <a:prstGeom prst="line">
                <a:avLst/>
              </a:prstGeom>
              <a:ln w="76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14AE760-956D-659C-C042-1F41CA1F2D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77594" y="2779782"/>
                <a:ext cx="3694906" cy="0"/>
              </a:xfrm>
              <a:prstGeom prst="line">
                <a:avLst/>
              </a:prstGeom>
              <a:ln w="76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9A730FC-42B6-0FB9-85B2-285473D1EC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77594" y="2090196"/>
                <a:ext cx="3694906" cy="0"/>
              </a:xfrm>
              <a:prstGeom prst="line">
                <a:avLst/>
              </a:prstGeom>
              <a:ln w="76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D6191C-6E2A-99D6-C7A4-EF612B252431}"/>
                </a:ext>
              </a:extLst>
            </p:cNvPr>
            <p:cNvSpPr txBox="1"/>
            <p:nvPr/>
          </p:nvSpPr>
          <p:spPr>
            <a:xfrm>
              <a:off x="4904537" y="2258115"/>
              <a:ext cx="3537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“K Space” divided among stocks</a:t>
              </a:r>
            </a:p>
          </p:txBody>
        </p:sp>
      </p:grpSp>
      <p:sp>
        <p:nvSpPr>
          <p:cNvPr id="14" name="Minus Sign 13">
            <a:extLst>
              <a:ext uri="{FF2B5EF4-FFF2-40B4-BE49-F238E27FC236}">
                <a16:creationId xmlns:a16="http://schemas.microsoft.com/office/drawing/2014/main" id="{267120FC-651C-23DB-620F-88119C740B11}"/>
              </a:ext>
            </a:extLst>
          </p:cNvPr>
          <p:cNvSpPr/>
          <p:nvPr/>
        </p:nvSpPr>
        <p:spPr>
          <a:xfrm>
            <a:off x="3454400" y="2297518"/>
            <a:ext cx="1663700" cy="274943"/>
          </a:xfrm>
          <a:prstGeom prst="mathMin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EB9BC635-B0F7-0733-6E4E-D919270C29DF}"/>
              </a:ext>
            </a:extLst>
          </p:cNvPr>
          <p:cNvSpPr/>
          <p:nvPr/>
        </p:nvSpPr>
        <p:spPr>
          <a:xfrm rot="5400000">
            <a:off x="2275406" y="3385718"/>
            <a:ext cx="2837888" cy="246846"/>
          </a:xfrm>
          <a:prstGeom prst="mathMinus">
            <a:avLst/>
          </a:prstGeom>
          <a:solidFill>
            <a:srgbClr val="0070C0"/>
          </a:solidFill>
          <a:ln>
            <a:noFill/>
          </a:ln>
          <a:effectLst>
            <a:outerShdw blurRad="12700" dist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FA086AD-EAFE-0E88-8714-305EB1081E87}"/>
              </a:ext>
            </a:extLst>
          </p:cNvPr>
          <p:cNvGrpSpPr/>
          <p:nvPr/>
        </p:nvGrpSpPr>
        <p:grpSpPr>
          <a:xfrm>
            <a:off x="3424270" y="2901950"/>
            <a:ext cx="351207" cy="228602"/>
            <a:chOff x="3424270" y="2901950"/>
            <a:chExt cx="351207" cy="22860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197D78-3EFF-C626-890E-F48C1BD8E339}"/>
                </a:ext>
              </a:extLst>
            </p:cNvPr>
            <p:cNvCxnSpPr>
              <a:cxnSpLocks/>
            </p:cNvCxnSpPr>
            <p:nvPr/>
          </p:nvCxnSpPr>
          <p:spPr>
            <a:xfrm>
              <a:off x="3424270" y="3016250"/>
              <a:ext cx="2635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05D851D-A122-B1AB-A520-52971C4BA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200" y="2933700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37BF231-BB63-FA7D-5BEF-CA25F58C3A22}"/>
                </a:ext>
              </a:extLst>
            </p:cNvPr>
            <p:cNvGrpSpPr/>
            <p:nvPr/>
          </p:nvGrpSpPr>
          <p:grpSpPr>
            <a:xfrm>
              <a:off x="3639427" y="2901950"/>
              <a:ext cx="136050" cy="228602"/>
              <a:chOff x="3845872" y="3016248"/>
              <a:chExt cx="136050" cy="228602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395A33-B7D8-8C06-E5B7-7E3B220DC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5872" y="3244849"/>
                <a:ext cx="129752" cy="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9227319-7087-7882-98BD-7B2BE0420A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5872" y="3016250"/>
                <a:ext cx="136050" cy="22860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7B45DED-7137-AD79-AAE4-A21129E2D7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55505" y="3016248"/>
                <a:ext cx="120119" cy="22860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0350FB2-476D-3D92-C2FB-159D2AA21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5505" y="3016248"/>
                <a:ext cx="120119" cy="0"/>
              </a:xfrm>
              <a:prstGeom prst="line">
                <a:avLst/>
              </a:prstGeom>
              <a:ln w="28575" cap="rnd"/>
              <a:effectLst>
                <a:softEdge rad="0"/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26991DC-2F05-89A8-B8BE-2215F710A212}"/>
              </a:ext>
            </a:extLst>
          </p:cNvPr>
          <p:cNvGrpSpPr/>
          <p:nvPr/>
        </p:nvGrpSpPr>
        <p:grpSpPr>
          <a:xfrm>
            <a:off x="3228053" y="4928083"/>
            <a:ext cx="952500" cy="1099261"/>
            <a:chOff x="3200400" y="3619500"/>
            <a:chExt cx="952500" cy="109926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D32893-4778-9A7E-8CB3-776008334698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3619500"/>
              <a:ext cx="0" cy="106680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9D0EA6E-9228-AE69-32FB-EB2FDAAC2136}"/>
                </a:ext>
              </a:extLst>
            </p:cNvPr>
            <p:cNvCxnSpPr>
              <a:cxnSpLocks/>
            </p:cNvCxnSpPr>
            <p:nvPr/>
          </p:nvCxnSpPr>
          <p:spPr>
            <a:xfrm>
              <a:off x="4152900" y="3619500"/>
              <a:ext cx="0" cy="1099261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6C3E941-F7F6-ECC0-93C9-12B9F8FAC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0400" y="4718761"/>
              <a:ext cx="914400" cy="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7E4608-B0D1-B030-09DC-35E7122433B1}"/>
              </a:ext>
            </a:extLst>
          </p:cNvPr>
          <p:cNvGrpSpPr/>
          <p:nvPr/>
        </p:nvGrpSpPr>
        <p:grpSpPr>
          <a:xfrm>
            <a:off x="4892672" y="4134331"/>
            <a:ext cx="952500" cy="1943099"/>
            <a:chOff x="5180012" y="3619500"/>
            <a:chExt cx="952500" cy="109926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9426D36-F208-DCE2-0680-9C600777D67E}"/>
                </a:ext>
              </a:extLst>
            </p:cNvPr>
            <p:cNvCxnSpPr>
              <a:cxnSpLocks/>
            </p:cNvCxnSpPr>
            <p:nvPr/>
          </p:nvCxnSpPr>
          <p:spPr>
            <a:xfrm>
              <a:off x="5180012" y="3619500"/>
              <a:ext cx="0" cy="106680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831EED-06BA-0428-7415-B9B2969A19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2" y="3619500"/>
              <a:ext cx="0" cy="1099261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5D68D9A-38E4-F24A-13EC-7283F87F9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0012" y="4718761"/>
              <a:ext cx="914400" cy="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E6A3822-7A4B-50B8-F69F-739AC124083C}"/>
              </a:ext>
            </a:extLst>
          </p:cNvPr>
          <p:cNvGrpSpPr/>
          <p:nvPr/>
        </p:nvGrpSpPr>
        <p:grpSpPr>
          <a:xfrm>
            <a:off x="4935464" y="3107762"/>
            <a:ext cx="732204" cy="689585"/>
            <a:chOff x="3424270" y="2901950"/>
            <a:chExt cx="351207" cy="228602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C40E163-3CC9-D8D6-7034-975CF183908A}"/>
                </a:ext>
              </a:extLst>
            </p:cNvPr>
            <p:cNvCxnSpPr>
              <a:cxnSpLocks/>
            </p:cNvCxnSpPr>
            <p:nvPr/>
          </p:nvCxnSpPr>
          <p:spPr>
            <a:xfrm>
              <a:off x="3424270" y="3016250"/>
              <a:ext cx="2635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5854E0A-183D-262E-4CA5-8E5F87ABC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200" y="2933700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6F1C8AF-F465-C266-5CA9-386DD897546C}"/>
                </a:ext>
              </a:extLst>
            </p:cNvPr>
            <p:cNvGrpSpPr/>
            <p:nvPr/>
          </p:nvGrpSpPr>
          <p:grpSpPr>
            <a:xfrm>
              <a:off x="3639427" y="2901950"/>
              <a:ext cx="136050" cy="228602"/>
              <a:chOff x="3845872" y="3016248"/>
              <a:chExt cx="136050" cy="228602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445D5BF-A12A-D377-DB41-C54B64914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5872" y="3244849"/>
                <a:ext cx="129752" cy="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790D7C1-9C3A-C0E9-496C-C18B80D85F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5872" y="3016250"/>
                <a:ext cx="136050" cy="22860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EAE287A-2525-9100-F677-A9E3E4B0C7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55505" y="3016248"/>
                <a:ext cx="120119" cy="22860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2844C9F-422E-F488-4423-CC3D52970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5505" y="3016248"/>
                <a:ext cx="120119" cy="0"/>
              </a:xfrm>
              <a:prstGeom prst="line">
                <a:avLst/>
              </a:prstGeom>
              <a:ln w="28575" cap="rnd"/>
              <a:effectLst>
                <a:softEdge rad="0"/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8BD3EAFD-77E5-831B-DD6D-A574EE2C34F5}"/>
              </a:ext>
            </a:extLst>
          </p:cNvPr>
          <p:cNvSpPr/>
          <p:nvPr/>
        </p:nvSpPr>
        <p:spPr>
          <a:xfrm>
            <a:off x="3266154" y="5461483"/>
            <a:ext cx="876298" cy="5333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9166F54-CCBD-9A37-C326-B2CAEC99C8CC}"/>
              </a:ext>
            </a:extLst>
          </p:cNvPr>
          <p:cNvSpPr/>
          <p:nvPr/>
        </p:nvSpPr>
        <p:spPr>
          <a:xfrm>
            <a:off x="4930696" y="4922085"/>
            <a:ext cx="876298" cy="113975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A6EC9E6-635A-61E5-C40A-97745D24CF4A}"/>
              </a:ext>
            </a:extLst>
          </p:cNvPr>
          <p:cNvSpPr/>
          <p:nvPr/>
        </p:nvSpPr>
        <p:spPr>
          <a:xfrm>
            <a:off x="3256201" y="5309083"/>
            <a:ext cx="876298" cy="152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E382059-C6C6-6FDC-E003-3818068B0184}"/>
              </a:ext>
            </a:extLst>
          </p:cNvPr>
          <p:cNvSpPr/>
          <p:nvPr/>
        </p:nvSpPr>
        <p:spPr>
          <a:xfrm>
            <a:off x="4930696" y="4577297"/>
            <a:ext cx="876298" cy="3346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135E4C-1FB1-CF34-24E4-54D2DAEDBD7B}"/>
              </a:ext>
            </a:extLst>
          </p:cNvPr>
          <p:cNvGrpSpPr/>
          <p:nvPr/>
        </p:nvGrpSpPr>
        <p:grpSpPr>
          <a:xfrm>
            <a:off x="7440366" y="4705656"/>
            <a:ext cx="1016907" cy="1371774"/>
            <a:chOff x="5180012" y="3619500"/>
            <a:chExt cx="952500" cy="109926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6D6917C-530E-3CDF-8ED9-E8551AA9FE12}"/>
                </a:ext>
              </a:extLst>
            </p:cNvPr>
            <p:cNvCxnSpPr>
              <a:cxnSpLocks/>
            </p:cNvCxnSpPr>
            <p:nvPr/>
          </p:nvCxnSpPr>
          <p:spPr>
            <a:xfrm>
              <a:off x="5180012" y="3619500"/>
              <a:ext cx="0" cy="106680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BC794A4-1D0B-DF8E-B6C1-084683E3640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2" y="3619500"/>
              <a:ext cx="0" cy="1099261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3902430-4E37-8ABB-7AD5-A64C84519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0012" y="4718761"/>
              <a:ext cx="914400" cy="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295B7C9-FD84-0FF9-2D17-DACABBD310F3}"/>
              </a:ext>
            </a:extLst>
          </p:cNvPr>
          <p:cNvSpPr/>
          <p:nvPr/>
        </p:nvSpPr>
        <p:spPr>
          <a:xfrm>
            <a:off x="7478391" y="5257206"/>
            <a:ext cx="935552" cy="8046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AE92D4B-A633-54D6-3F95-18CFF1A83DE8}"/>
              </a:ext>
            </a:extLst>
          </p:cNvPr>
          <p:cNvSpPr/>
          <p:nvPr/>
        </p:nvSpPr>
        <p:spPr>
          <a:xfrm>
            <a:off x="7478391" y="5017451"/>
            <a:ext cx="935552" cy="2362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inus Sign 103">
            <a:extLst>
              <a:ext uri="{FF2B5EF4-FFF2-40B4-BE49-F238E27FC236}">
                <a16:creationId xmlns:a16="http://schemas.microsoft.com/office/drawing/2014/main" id="{AEE515BD-D71A-3302-29CB-9E0AD569237A}"/>
              </a:ext>
            </a:extLst>
          </p:cNvPr>
          <p:cNvSpPr/>
          <p:nvPr/>
        </p:nvSpPr>
        <p:spPr>
          <a:xfrm rot="5400000">
            <a:off x="6868281" y="3246175"/>
            <a:ext cx="2142759" cy="660094"/>
          </a:xfrm>
          <a:prstGeom prst="mathMinus">
            <a:avLst/>
          </a:prstGeom>
          <a:solidFill>
            <a:srgbClr val="0070C0"/>
          </a:solidFill>
          <a:ln>
            <a:noFill/>
          </a:ln>
          <a:effectLst>
            <a:outerShdw blurRad="12700" dist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B616C0-1585-6E55-43DD-CA0C01040969}"/>
              </a:ext>
            </a:extLst>
          </p:cNvPr>
          <p:cNvGrpSpPr/>
          <p:nvPr/>
        </p:nvGrpSpPr>
        <p:grpSpPr>
          <a:xfrm>
            <a:off x="7478390" y="3257923"/>
            <a:ext cx="576611" cy="613850"/>
            <a:chOff x="3424270" y="2901950"/>
            <a:chExt cx="351207" cy="228602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8274931-8B23-C698-5451-D0E2FFAACE1A}"/>
                </a:ext>
              </a:extLst>
            </p:cNvPr>
            <p:cNvCxnSpPr>
              <a:cxnSpLocks/>
            </p:cNvCxnSpPr>
            <p:nvPr/>
          </p:nvCxnSpPr>
          <p:spPr>
            <a:xfrm>
              <a:off x="3424270" y="3016250"/>
              <a:ext cx="2635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C2EB266-6AB9-E900-F3CD-582BD7C54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200" y="2933700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133DA4D-2F9F-1365-2562-80E60B0953DA}"/>
                </a:ext>
              </a:extLst>
            </p:cNvPr>
            <p:cNvGrpSpPr/>
            <p:nvPr/>
          </p:nvGrpSpPr>
          <p:grpSpPr>
            <a:xfrm>
              <a:off x="3639427" y="2901950"/>
              <a:ext cx="136050" cy="228602"/>
              <a:chOff x="3845872" y="3016248"/>
              <a:chExt cx="136050" cy="228602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B2997F6-E587-0341-A680-379696878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5872" y="3244849"/>
                <a:ext cx="129752" cy="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FBEB633-EEEB-E68A-683F-45BF7BC9AE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5872" y="3016250"/>
                <a:ext cx="136050" cy="22860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31DB345-3EBC-D614-82DD-5820481F4D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55505" y="3016248"/>
                <a:ext cx="120119" cy="22860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BCAEB0F-2E99-5475-37DD-14D6DFF2A3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5505" y="3016248"/>
                <a:ext cx="120119" cy="0"/>
              </a:xfrm>
              <a:prstGeom prst="line">
                <a:avLst/>
              </a:prstGeom>
              <a:ln w="28575" cap="rnd"/>
              <a:effectLst>
                <a:softEdge rad="0"/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Minus Sign 112">
            <a:extLst>
              <a:ext uri="{FF2B5EF4-FFF2-40B4-BE49-F238E27FC236}">
                <a16:creationId xmlns:a16="http://schemas.microsoft.com/office/drawing/2014/main" id="{6E7BB752-7A43-62ED-B265-C3E2D275966A}"/>
              </a:ext>
            </a:extLst>
          </p:cNvPr>
          <p:cNvSpPr/>
          <p:nvPr/>
        </p:nvSpPr>
        <p:spPr>
          <a:xfrm>
            <a:off x="8337914" y="2443535"/>
            <a:ext cx="1663700" cy="274943"/>
          </a:xfrm>
          <a:prstGeom prst="mathMin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inus Sign 113">
            <a:extLst>
              <a:ext uri="{FF2B5EF4-FFF2-40B4-BE49-F238E27FC236}">
                <a16:creationId xmlns:a16="http://schemas.microsoft.com/office/drawing/2014/main" id="{DB5CF775-D7C7-97D7-AC56-691B7EC8C4A9}"/>
              </a:ext>
            </a:extLst>
          </p:cNvPr>
          <p:cNvSpPr/>
          <p:nvPr/>
        </p:nvSpPr>
        <p:spPr>
          <a:xfrm rot="5400000">
            <a:off x="8328408" y="3486378"/>
            <a:ext cx="2837888" cy="246846"/>
          </a:xfrm>
          <a:prstGeom prst="mathMinus">
            <a:avLst/>
          </a:prstGeom>
          <a:solidFill>
            <a:srgbClr val="0070C0"/>
          </a:solidFill>
          <a:ln>
            <a:noFill/>
          </a:ln>
          <a:effectLst>
            <a:outerShdw blurRad="12700" dist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E025788-5549-0B1D-3321-C16BA70B6CB3}"/>
              </a:ext>
            </a:extLst>
          </p:cNvPr>
          <p:cNvGrpSpPr/>
          <p:nvPr/>
        </p:nvGrpSpPr>
        <p:grpSpPr>
          <a:xfrm>
            <a:off x="9448325" y="3029323"/>
            <a:ext cx="351207" cy="228602"/>
            <a:chOff x="3424270" y="2901950"/>
            <a:chExt cx="351207" cy="228602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2212E60-A243-838A-D946-4CB4D1A52969}"/>
                </a:ext>
              </a:extLst>
            </p:cNvPr>
            <p:cNvCxnSpPr>
              <a:cxnSpLocks/>
            </p:cNvCxnSpPr>
            <p:nvPr/>
          </p:nvCxnSpPr>
          <p:spPr>
            <a:xfrm>
              <a:off x="3424270" y="3016250"/>
              <a:ext cx="2635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ACDA5FC-B170-73C1-2D89-8DB9C6DDC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200" y="2933700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9FCB1A6-5F20-EB1E-5040-239BD1FD12D4}"/>
                </a:ext>
              </a:extLst>
            </p:cNvPr>
            <p:cNvGrpSpPr/>
            <p:nvPr/>
          </p:nvGrpSpPr>
          <p:grpSpPr>
            <a:xfrm>
              <a:off x="3639427" y="2901950"/>
              <a:ext cx="136050" cy="228602"/>
              <a:chOff x="3845872" y="3016248"/>
              <a:chExt cx="136050" cy="228602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76A0D70-5F95-378B-C02A-DC4B09CE3D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5872" y="3244849"/>
                <a:ext cx="129752" cy="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31F28F3-88CC-0469-D5E2-B42BA34DF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5872" y="3016250"/>
                <a:ext cx="136050" cy="22860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A2B54A4-6F59-B8C2-88F2-1E40C1FFAC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55505" y="3016248"/>
                <a:ext cx="120119" cy="228600"/>
              </a:xfrm>
              <a:prstGeom prst="line">
                <a:avLst/>
              </a:prstGeom>
              <a:ln w="28575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9B3A5C6-0332-993E-9465-633D5B6929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5505" y="3016248"/>
                <a:ext cx="120119" cy="0"/>
              </a:xfrm>
              <a:prstGeom prst="line">
                <a:avLst/>
              </a:prstGeom>
              <a:ln w="28575" cap="rnd"/>
              <a:effectLst>
                <a:softEdge rad="0"/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BA1987F-DE8B-5B90-3A6E-3331E58CC03D}"/>
              </a:ext>
            </a:extLst>
          </p:cNvPr>
          <p:cNvGrpSpPr/>
          <p:nvPr/>
        </p:nvGrpSpPr>
        <p:grpSpPr>
          <a:xfrm>
            <a:off x="9323282" y="4940219"/>
            <a:ext cx="952500" cy="1099261"/>
            <a:chOff x="3200400" y="3619500"/>
            <a:chExt cx="952500" cy="1099261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21A42B5-521B-79B9-DAEA-62DED02F0FED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3619500"/>
              <a:ext cx="0" cy="106680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022E147-0101-AAE5-286F-9A3756EDCA70}"/>
                </a:ext>
              </a:extLst>
            </p:cNvPr>
            <p:cNvCxnSpPr>
              <a:cxnSpLocks/>
            </p:cNvCxnSpPr>
            <p:nvPr/>
          </p:nvCxnSpPr>
          <p:spPr>
            <a:xfrm>
              <a:off x="4152900" y="3619500"/>
              <a:ext cx="0" cy="1099261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0342827-015A-D08E-BCC5-28E9E73A0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0400" y="4718761"/>
              <a:ext cx="914400" cy="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1C553D8-88BE-891F-01CB-966F85FAF4DD}"/>
              </a:ext>
            </a:extLst>
          </p:cNvPr>
          <p:cNvSpPr/>
          <p:nvPr/>
        </p:nvSpPr>
        <p:spPr>
          <a:xfrm>
            <a:off x="9361383" y="5473619"/>
            <a:ext cx="876298" cy="53339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EBEFDC7-A295-B726-4CDA-DB67B81CACB8}"/>
              </a:ext>
            </a:extLst>
          </p:cNvPr>
          <p:cNvSpPr/>
          <p:nvPr/>
        </p:nvSpPr>
        <p:spPr>
          <a:xfrm>
            <a:off x="9351430" y="5339590"/>
            <a:ext cx="876298" cy="1666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23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this harebrained idea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 stock is above it’s “adjusted K” then population growth is generally negative </a:t>
            </a:r>
          </a:p>
          <a:p>
            <a:pPr lvl="1"/>
            <a:r>
              <a:rPr lang="en-US" dirty="0"/>
              <a:t>In line with what we have observed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E69DCAA-39E2-E81A-20F6-24237AAD2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3"/>
          <a:stretch/>
        </p:blipFill>
        <p:spPr>
          <a:xfrm>
            <a:off x="5295900" y="1781069"/>
            <a:ext cx="6676672" cy="45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3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this harebrained idea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results are hopeful!</a:t>
            </a:r>
          </a:p>
          <a:p>
            <a:pPr lvl="1"/>
            <a:r>
              <a:rPr lang="en-US" dirty="0"/>
              <a:t>This is with no fishing mortality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9" name="Picture 8" descr="A group of blue lines&#10;&#10;Description automatically generated">
            <a:extLst>
              <a:ext uri="{FF2B5EF4-FFF2-40B4-BE49-F238E27FC236}">
                <a16:creationId xmlns:a16="http://schemas.microsoft.com/office/drawing/2014/main" id="{8E163B1B-00E0-03F9-10CB-4A34B11A4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57400"/>
            <a:ext cx="8282812" cy="4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5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2C80956-D8CF-AB69-2482-0DF7D3537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10287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this harebrained idea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results are hopeful!</a:t>
            </a:r>
          </a:p>
          <a:p>
            <a:pPr lvl="1"/>
            <a:r>
              <a:rPr lang="en-US" dirty="0"/>
              <a:t>This is with no fishing mortality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60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1695635" y="1806576"/>
            <a:ext cx="1041350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now?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check and clean up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and discuss hidden decisions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response to fishing scenarios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 code for fishing scenarios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 into MSA (Matt’s Shiny App)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student, new data, and new ecosystem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about climate scenarios someday</a:t>
            </a:r>
          </a:p>
          <a:p>
            <a:pPr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 algn="ctr" eaLnBrk="1" hangingPunct="1">
              <a:defRPr/>
            </a:pPr>
            <a:endParaRPr lang="fr-FR" altLang="fr-FR" sz="2000" dirty="0">
              <a:solidFill>
                <a:srgbClr val="0070C0"/>
              </a:solidFill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87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1695635" y="1806576"/>
            <a:ext cx="1041350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Finalize and submit the initial Single Species model  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Finalize code and develop a draft of the Multi-species Model paper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the potential to integrate non-assessed species into MSM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 integration of MSM with MSA for North Sea</a:t>
            </a:r>
          </a:p>
          <a:p>
            <a:pPr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 algn="ctr" eaLnBrk="1" hangingPunct="1">
              <a:defRPr/>
            </a:pPr>
            <a:endParaRPr lang="fr-FR" altLang="fr-FR" sz="2000" dirty="0">
              <a:solidFill>
                <a:srgbClr val="0070C0"/>
              </a:solidFill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88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7BDB144C-5994-4268-A562-76FB2DDF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1" y="2762975"/>
            <a:ext cx="4019550" cy="352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E477F-5079-4ECB-B95F-D125B98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4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EA69-F49B-446F-B61E-00975AF7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impact of varying catch strategies on the diversity of stocks within an ecosystem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does redistributing catch across species impact functional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Are their optimal harvesting strategies that can optimize functional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might climate impacts influence these strategies</a:t>
            </a:r>
          </a:p>
          <a:p>
            <a:pPr marL="384048" lvl="2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9A605D-0D29-4F24-9DAB-534CD831C76A}"/>
              </a:ext>
            </a:extLst>
          </p:cNvPr>
          <p:cNvGrpSpPr/>
          <p:nvPr/>
        </p:nvGrpSpPr>
        <p:grpSpPr>
          <a:xfrm>
            <a:off x="507699" y="3429000"/>
            <a:ext cx="619138" cy="512020"/>
            <a:chOff x="4423917" y="3977433"/>
            <a:chExt cx="953608" cy="905706"/>
          </a:xfrm>
        </p:grpSpPr>
        <p:pic>
          <p:nvPicPr>
            <p:cNvPr id="6" name="Graphic 5" descr="Fish">
              <a:extLst>
                <a:ext uri="{FF2B5EF4-FFF2-40B4-BE49-F238E27FC236}">
                  <a16:creationId xmlns:a16="http://schemas.microsoft.com/office/drawing/2014/main" id="{A9E740C6-BBBF-4F96-A039-A0964EFA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7" name="Graphic 6" descr="Fish">
              <a:extLst>
                <a:ext uri="{FF2B5EF4-FFF2-40B4-BE49-F238E27FC236}">
                  <a16:creationId xmlns:a16="http://schemas.microsoft.com/office/drawing/2014/main" id="{07DD62A4-778D-4E49-8605-1D8A5EF6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8" name="Graphic 7" descr="Fish">
              <a:extLst>
                <a:ext uri="{FF2B5EF4-FFF2-40B4-BE49-F238E27FC236}">
                  <a16:creationId xmlns:a16="http://schemas.microsoft.com/office/drawing/2014/main" id="{75640114-3CDD-4A51-830E-97B5F2D80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9" name="Graphic 8" descr="Fish">
              <a:extLst>
                <a:ext uri="{FF2B5EF4-FFF2-40B4-BE49-F238E27FC236}">
                  <a16:creationId xmlns:a16="http://schemas.microsoft.com/office/drawing/2014/main" id="{6D483783-63E0-4999-96AC-4C732283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0" name="Graphic 9" descr="Fish">
              <a:extLst>
                <a:ext uri="{FF2B5EF4-FFF2-40B4-BE49-F238E27FC236}">
                  <a16:creationId xmlns:a16="http://schemas.microsoft.com/office/drawing/2014/main" id="{BFCA59B0-0270-42BE-A5D2-395AA558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1" name="Graphic 10" descr="Fish">
              <a:extLst>
                <a:ext uri="{FF2B5EF4-FFF2-40B4-BE49-F238E27FC236}">
                  <a16:creationId xmlns:a16="http://schemas.microsoft.com/office/drawing/2014/main" id="{AD80B4DE-9661-4950-8165-F7262B324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2" name="Graphic 11" descr="Fish">
              <a:extLst>
                <a:ext uri="{FF2B5EF4-FFF2-40B4-BE49-F238E27FC236}">
                  <a16:creationId xmlns:a16="http://schemas.microsoft.com/office/drawing/2014/main" id="{CD0C0A71-C23D-43E9-98CB-56153494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BEC8D-25DF-4FD1-95CE-2C823AECD3AA}"/>
              </a:ext>
            </a:extLst>
          </p:cNvPr>
          <p:cNvGrpSpPr/>
          <p:nvPr/>
        </p:nvGrpSpPr>
        <p:grpSpPr>
          <a:xfrm>
            <a:off x="458226" y="5396598"/>
            <a:ext cx="619138" cy="512020"/>
            <a:chOff x="4423917" y="3977433"/>
            <a:chExt cx="953608" cy="905706"/>
          </a:xfrm>
          <a:solidFill>
            <a:srgbClr val="00B050"/>
          </a:solidFill>
        </p:grpSpPr>
        <p:pic>
          <p:nvPicPr>
            <p:cNvPr id="17" name="Graphic 16" descr="Fish">
              <a:extLst>
                <a:ext uri="{FF2B5EF4-FFF2-40B4-BE49-F238E27FC236}">
                  <a16:creationId xmlns:a16="http://schemas.microsoft.com/office/drawing/2014/main" id="{29A04A96-AC90-4D25-8D8D-6AD6B136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8" name="Graphic 17" descr="Fish">
              <a:extLst>
                <a:ext uri="{FF2B5EF4-FFF2-40B4-BE49-F238E27FC236}">
                  <a16:creationId xmlns:a16="http://schemas.microsoft.com/office/drawing/2014/main" id="{6ABCBD72-7833-46B7-8476-713108D86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9" name="Graphic 18" descr="Fish">
              <a:extLst>
                <a:ext uri="{FF2B5EF4-FFF2-40B4-BE49-F238E27FC236}">
                  <a16:creationId xmlns:a16="http://schemas.microsoft.com/office/drawing/2014/main" id="{3FA1FCED-6379-4799-8FEB-1E7345DD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20" name="Graphic 19" descr="Fish">
              <a:extLst>
                <a:ext uri="{FF2B5EF4-FFF2-40B4-BE49-F238E27FC236}">
                  <a16:creationId xmlns:a16="http://schemas.microsoft.com/office/drawing/2014/main" id="{5FEAE63D-30A2-4BA6-8BC2-1EEF32634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21" name="Graphic 20" descr="Fish">
              <a:extLst>
                <a:ext uri="{FF2B5EF4-FFF2-40B4-BE49-F238E27FC236}">
                  <a16:creationId xmlns:a16="http://schemas.microsoft.com/office/drawing/2014/main" id="{564FE834-244A-4B45-9CDD-9094D159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22" name="Graphic 21" descr="Fish">
              <a:extLst>
                <a:ext uri="{FF2B5EF4-FFF2-40B4-BE49-F238E27FC236}">
                  <a16:creationId xmlns:a16="http://schemas.microsoft.com/office/drawing/2014/main" id="{8C6F2657-C7DA-43FB-9602-43106C53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23" name="Graphic 22" descr="Fish">
              <a:extLst>
                <a:ext uri="{FF2B5EF4-FFF2-40B4-BE49-F238E27FC236}">
                  <a16:creationId xmlns:a16="http://schemas.microsoft.com/office/drawing/2014/main" id="{F544930D-BB6F-4040-8F73-8D3D204F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224939-6D3E-4F14-8A6F-BFF04E034531}"/>
              </a:ext>
            </a:extLst>
          </p:cNvPr>
          <p:cNvGrpSpPr/>
          <p:nvPr/>
        </p:nvGrpSpPr>
        <p:grpSpPr>
          <a:xfrm>
            <a:off x="2683164" y="4988160"/>
            <a:ext cx="1108881" cy="684507"/>
            <a:chOff x="2683164" y="4988160"/>
            <a:chExt cx="1108881" cy="684507"/>
          </a:xfrm>
        </p:grpSpPr>
        <p:pic>
          <p:nvPicPr>
            <p:cNvPr id="25" name="Graphic 24" descr="Clownfish outline">
              <a:extLst>
                <a:ext uri="{FF2B5EF4-FFF2-40B4-BE49-F238E27FC236}">
                  <a16:creationId xmlns:a16="http://schemas.microsoft.com/office/drawing/2014/main" id="{647D1168-D60E-4B23-A406-7822ECA0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3164" y="4988160"/>
              <a:ext cx="408438" cy="408438"/>
            </a:xfrm>
            <a:prstGeom prst="rect">
              <a:avLst/>
            </a:prstGeom>
          </p:spPr>
        </p:pic>
        <p:pic>
          <p:nvPicPr>
            <p:cNvPr id="26" name="Graphic 25" descr="Clownfish outline">
              <a:extLst>
                <a:ext uri="{FF2B5EF4-FFF2-40B4-BE49-F238E27FC236}">
                  <a16:creationId xmlns:a16="http://schemas.microsoft.com/office/drawing/2014/main" id="{66245C36-DA87-45DB-A288-8CAB9276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0143" y="5264229"/>
              <a:ext cx="408438" cy="408438"/>
            </a:xfrm>
            <a:prstGeom prst="rect">
              <a:avLst/>
            </a:prstGeom>
          </p:spPr>
        </p:pic>
        <p:pic>
          <p:nvPicPr>
            <p:cNvPr id="27" name="Graphic 26" descr="Clownfish outline">
              <a:extLst>
                <a:ext uri="{FF2B5EF4-FFF2-40B4-BE49-F238E27FC236}">
                  <a16:creationId xmlns:a16="http://schemas.microsoft.com/office/drawing/2014/main" id="{D5B76553-D29D-48E6-9402-EDD4FB4A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2467" y="4988160"/>
              <a:ext cx="408438" cy="408438"/>
            </a:xfrm>
            <a:prstGeom prst="rect">
              <a:avLst/>
            </a:prstGeom>
          </p:spPr>
        </p:pic>
        <p:pic>
          <p:nvPicPr>
            <p:cNvPr id="28" name="Graphic 27" descr="Clownfish outline">
              <a:extLst>
                <a:ext uri="{FF2B5EF4-FFF2-40B4-BE49-F238E27FC236}">
                  <a16:creationId xmlns:a16="http://schemas.microsoft.com/office/drawing/2014/main" id="{76CE3DE3-0362-4DE8-986A-0E60BAA5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3607" y="5186349"/>
              <a:ext cx="408438" cy="408438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6F13EA-1613-4C02-AF40-EF815D615F77}"/>
              </a:ext>
            </a:extLst>
          </p:cNvPr>
          <p:cNvCxnSpPr>
            <a:cxnSpLocks/>
          </p:cNvCxnSpPr>
          <p:nvPr/>
        </p:nvCxnSpPr>
        <p:spPr>
          <a:xfrm flipV="1">
            <a:off x="4618529" y="3623209"/>
            <a:ext cx="1766424" cy="76302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839FF16-C64E-4FF5-8594-E808CD99CF1D}"/>
              </a:ext>
            </a:extLst>
          </p:cNvPr>
          <p:cNvGrpSpPr/>
          <p:nvPr/>
        </p:nvGrpSpPr>
        <p:grpSpPr>
          <a:xfrm>
            <a:off x="9009399" y="2901602"/>
            <a:ext cx="2406011" cy="2109208"/>
            <a:chOff x="8925710" y="1650426"/>
            <a:chExt cx="2723693" cy="2385669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D2B35537-2819-4501-83FE-D8A5CAA25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25710" y="1650426"/>
              <a:ext cx="2723693" cy="2385669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B96B0D2-E0D9-4364-B4DC-6A744EC796B6}"/>
                </a:ext>
              </a:extLst>
            </p:cNvPr>
            <p:cNvGrpSpPr/>
            <p:nvPr/>
          </p:nvGrpSpPr>
          <p:grpSpPr>
            <a:xfrm>
              <a:off x="10971518" y="3310551"/>
              <a:ext cx="452687" cy="358033"/>
              <a:chOff x="2683163" y="4988160"/>
              <a:chExt cx="1108882" cy="606627"/>
            </a:xfrm>
          </p:grpSpPr>
          <p:pic>
            <p:nvPicPr>
              <p:cNvPr id="54" name="Graphic 53" descr="Clownfish outline">
                <a:extLst>
                  <a:ext uri="{FF2B5EF4-FFF2-40B4-BE49-F238E27FC236}">
                    <a16:creationId xmlns:a16="http://schemas.microsoft.com/office/drawing/2014/main" id="{70EFA706-ABFF-49E2-B98F-12768C51F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3" y="4988160"/>
                <a:ext cx="408437" cy="408438"/>
              </a:xfrm>
              <a:prstGeom prst="rect">
                <a:avLst/>
              </a:prstGeom>
            </p:spPr>
          </p:pic>
          <p:pic>
            <p:nvPicPr>
              <p:cNvPr id="56" name="Graphic 55" descr="Clownfish outline">
                <a:extLst>
                  <a:ext uri="{FF2B5EF4-FFF2-40B4-BE49-F238E27FC236}">
                    <a16:creationId xmlns:a16="http://schemas.microsoft.com/office/drawing/2014/main" id="{14437EB0-3B51-4472-90BE-AA3446BE4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2467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57" name="Graphic 56" descr="Clownfish outline">
                <a:extLst>
                  <a:ext uri="{FF2B5EF4-FFF2-40B4-BE49-F238E27FC236}">
                    <a16:creationId xmlns:a16="http://schemas.microsoft.com/office/drawing/2014/main" id="{E7840AA6-2295-4574-BAFD-5D50609FB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40B4145-E1A3-4DCB-96E9-A9DAD6A1E6AA}"/>
                </a:ext>
              </a:extLst>
            </p:cNvPr>
            <p:cNvGrpSpPr/>
            <p:nvPr/>
          </p:nvGrpSpPr>
          <p:grpSpPr>
            <a:xfrm>
              <a:off x="9014924" y="3435672"/>
              <a:ext cx="371456" cy="346601"/>
              <a:chOff x="4423917" y="3977433"/>
              <a:chExt cx="953608" cy="905706"/>
            </a:xfrm>
            <a:solidFill>
              <a:srgbClr val="00B050"/>
            </a:solidFill>
          </p:grpSpPr>
          <p:pic>
            <p:nvPicPr>
              <p:cNvPr id="64" name="Graphic 63" descr="Fish">
                <a:extLst>
                  <a:ext uri="{FF2B5EF4-FFF2-40B4-BE49-F238E27FC236}">
                    <a16:creationId xmlns:a16="http://schemas.microsoft.com/office/drawing/2014/main" id="{6C970104-1725-4340-840B-E94F35AB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5" name="Graphic 64" descr="Fish">
                <a:extLst>
                  <a:ext uri="{FF2B5EF4-FFF2-40B4-BE49-F238E27FC236}">
                    <a16:creationId xmlns:a16="http://schemas.microsoft.com/office/drawing/2014/main" id="{CE98FF85-5209-4128-A5A3-313F9232A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54765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6" name="Graphic 65" descr="Fish">
                <a:extLst>
                  <a:ext uri="{FF2B5EF4-FFF2-40B4-BE49-F238E27FC236}">
                    <a16:creationId xmlns:a16="http://schemas.microsoft.com/office/drawing/2014/main" id="{FD5328E3-E44E-4378-9133-0031DA3D5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7" name="Graphic 66" descr="Fish">
                <a:extLst>
                  <a:ext uri="{FF2B5EF4-FFF2-40B4-BE49-F238E27FC236}">
                    <a16:creationId xmlns:a16="http://schemas.microsoft.com/office/drawing/2014/main" id="{CD2F2441-6BC3-4F4A-A2B5-B4717278D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07165" y="43301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8" name="Graphic 67" descr="Fish">
                <a:extLst>
                  <a:ext uri="{FF2B5EF4-FFF2-40B4-BE49-F238E27FC236}">
                    <a16:creationId xmlns:a16="http://schemas.microsoft.com/office/drawing/2014/main" id="{37CE883B-ECC6-4BEA-A670-1B78822CB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9" name="Graphic 68" descr="Fish">
                <a:extLst>
                  <a:ext uri="{FF2B5EF4-FFF2-40B4-BE49-F238E27FC236}">
                    <a16:creationId xmlns:a16="http://schemas.microsoft.com/office/drawing/2014/main" id="{24948D2A-9C6F-4276-A7E4-47012389B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76921" y="43410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70" name="Graphic 69" descr="Fish">
                <a:extLst>
                  <a:ext uri="{FF2B5EF4-FFF2-40B4-BE49-F238E27FC236}">
                    <a16:creationId xmlns:a16="http://schemas.microsoft.com/office/drawing/2014/main" id="{14B5C142-19E0-43AB-877E-96EF33D11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07467" y="4043266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976D133-FBB8-4148-8F46-67930D5C3CC6}"/>
                </a:ext>
              </a:extLst>
            </p:cNvPr>
            <p:cNvGrpSpPr/>
            <p:nvPr/>
          </p:nvGrpSpPr>
          <p:grpSpPr>
            <a:xfrm>
              <a:off x="9258894" y="3183723"/>
              <a:ext cx="312092" cy="229958"/>
              <a:chOff x="4423917" y="3977433"/>
              <a:chExt cx="801208" cy="600906"/>
            </a:xfrm>
            <a:solidFill>
              <a:srgbClr val="00B050"/>
            </a:solidFill>
          </p:grpSpPr>
          <p:pic>
            <p:nvPicPr>
              <p:cNvPr id="72" name="Graphic 71" descr="Fish">
                <a:extLst>
                  <a:ext uri="{FF2B5EF4-FFF2-40B4-BE49-F238E27FC236}">
                    <a16:creationId xmlns:a16="http://schemas.microsoft.com/office/drawing/2014/main" id="{0F1F097D-25FC-4E26-A739-CFB1D9C5A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74" name="Graphic 73" descr="Fish">
                <a:extLst>
                  <a:ext uri="{FF2B5EF4-FFF2-40B4-BE49-F238E27FC236}">
                    <a16:creationId xmlns:a16="http://schemas.microsoft.com/office/drawing/2014/main" id="{FA9B5758-EC37-4521-AA73-FCD809D1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AE5EF8A-B31B-4A8E-A2C0-EC1C7E4B1EB3}"/>
                </a:ext>
              </a:extLst>
            </p:cNvPr>
            <p:cNvGrpSpPr/>
            <p:nvPr/>
          </p:nvGrpSpPr>
          <p:grpSpPr>
            <a:xfrm>
              <a:off x="10971517" y="2971007"/>
              <a:ext cx="496609" cy="435576"/>
              <a:chOff x="2683164" y="4988160"/>
              <a:chExt cx="1108881" cy="684507"/>
            </a:xfrm>
          </p:grpSpPr>
          <p:pic>
            <p:nvPicPr>
              <p:cNvPr id="91" name="Graphic 90" descr="Clownfish outline">
                <a:extLst>
                  <a:ext uri="{FF2B5EF4-FFF2-40B4-BE49-F238E27FC236}">
                    <a16:creationId xmlns:a16="http://schemas.microsoft.com/office/drawing/2014/main" id="{B871422F-837D-4564-884B-0D96A803E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4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92" name="Graphic 91" descr="Clownfish outline">
                <a:extLst>
                  <a:ext uri="{FF2B5EF4-FFF2-40B4-BE49-F238E27FC236}">
                    <a16:creationId xmlns:a16="http://schemas.microsoft.com/office/drawing/2014/main" id="{503C9D1B-F490-41D6-B034-3A7914326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910143" y="5264229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94" name="Graphic 93" descr="Clownfish outline">
                <a:extLst>
                  <a:ext uri="{FF2B5EF4-FFF2-40B4-BE49-F238E27FC236}">
                    <a16:creationId xmlns:a16="http://schemas.microsoft.com/office/drawing/2014/main" id="{A338EBB4-A40E-4792-8824-07453EB0A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F2E1D0-28A0-4726-B87B-4CFD00FB6ECC}"/>
              </a:ext>
            </a:extLst>
          </p:cNvPr>
          <p:cNvCxnSpPr>
            <a:cxnSpLocks/>
          </p:cNvCxnSpPr>
          <p:nvPr/>
        </p:nvCxnSpPr>
        <p:spPr>
          <a:xfrm>
            <a:off x="4610763" y="4437856"/>
            <a:ext cx="1774190" cy="95271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Graphic 110" descr="Fish with solid fill">
            <a:extLst>
              <a:ext uri="{FF2B5EF4-FFF2-40B4-BE49-F238E27FC236}">
                <a16:creationId xmlns:a16="http://schemas.microsoft.com/office/drawing/2014/main" id="{87DB9CC7-411E-4DD1-898F-94B8BB2E49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843" y="4247901"/>
            <a:ext cx="275353" cy="275353"/>
          </a:xfrm>
          <a:prstGeom prst="rect">
            <a:avLst/>
          </a:prstGeom>
        </p:spPr>
      </p:pic>
      <p:pic>
        <p:nvPicPr>
          <p:cNvPr id="112" name="Graphic 111" descr="Fish with solid fill">
            <a:extLst>
              <a:ext uri="{FF2B5EF4-FFF2-40B4-BE49-F238E27FC236}">
                <a16:creationId xmlns:a16="http://schemas.microsoft.com/office/drawing/2014/main" id="{7DD1C480-6274-446F-97ED-548C756DC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789" y="4709929"/>
            <a:ext cx="275353" cy="275353"/>
          </a:xfrm>
          <a:prstGeom prst="rect">
            <a:avLst/>
          </a:prstGeom>
        </p:spPr>
      </p:pic>
      <p:pic>
        <p:nvPicPr>
          <p:cNvPr id="113" name="Graphic 112" descr="Fish with solid fill">
            <a:extLst>
              <a:ext uri="{FF2B5EF4-FFF2-40B4-BE49-F238E27FC236}">
                <a16:creationId xmlns:a16="http://schemas.microsoft.com/office/drawing/2014/main" id="{3D55D1EE-6F49-42FA-845B-32BB9351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0175" y="4471095"/>
            <a:ext cx="275353" cy="275353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596B78F-5982-4426-98A7-B4EF4CF74C8B}"/>
              </a:ext>
            </a:extLst>
          </p:cNvPr>
          <p:cNvGrpSpPr/>
          <p:nvPr/>
        </p:nvGrpSpPr>
        <p:grpSpPr>
          <a:xfrm>
            <a:off x="2407811" y="3944704"/>
            <a:ext cx="981904" cy="1097174"/>
            <a:chOff x="2407811" y="3944704"/>
            <a:chExt cx="981904" cy="1097174"/>
          </a:xfrm>
        </p:grpSpPr>
        <p:pic>
          <p:nvPicPr>
            <p:cNvPr id="103" name="Graphic 102" descr="Fish with solid fill">
              <a:extLst>
                <a:ext uri="{FF2B5EF4-FFF2-40B4-BE49-F238E27FC236}">
                  <a16:creationId xmlns:a16="http://schemas.microsoft.com/office/drawing/2014/main" id="{B8A6A54D-5916-44F2-A339-F0DF325F2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04" name="Graphic 103" descr="Fish with solid fill">
              <a:extLst>
                <a:ext uri="{FF2B5EF4-FFF2-40B4-BE49-F238E27FC236}">
                  <a16:creationId xmlns:a16="http://schemas.microsoft.com/office/drawing/2014/main" id="{C8974280-1EE1-427F-983B-02B6EE78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05" name="Graphic 104" descr="Fish with solid fill">
              <a:extLst>
                <a:ext uri="{FF2B5EF4-FFF2-40B4-BE49-F238E27FC236}">
                  <a16:creationId xmlns:a16="http://schemas.microsoft.com/office/drawing/2014/main" id="{1920A272-76A2-4C8F-8D34-C5A18E75F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06" name="Graphic 105" descr="Fish with solid fill">
              <a:extLst>
                <a:ext uri="{FF2B5EF4-FFF2-40B4-BE49-F238E27FC236}">
                  <a16:creationId xmlns:a16="http://schemas.microsoft.com/office/drawing/2014/main" id="{01C62DF0-172A-4976-A607-8729304A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07" name="Graphic 106" descr="Fish with solid fill">
              <a:extLst>
                <a:ext uri="{FF2B5EF4-FFF2-40B4-BE49-F238E27FC236}">
                  <a16:creationId xmlns:a16="http://schemas.microsoft.com/office/drawing/2014/main" id="{16469526-8946-4F0C-900E-8FA3098D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08" name="Graphic 107" descr="Fish with solid fill">
              <a:extLst>
                <a:ext uri="{FF2B5EF4-FFF2-40B4-BE49-F238E27FC236}">
                  <a16:creationId xmlns:a16="http://schemas.microsoft.com/office/drawing/2014/main" id="{3AEFF749-8C7E-4DA2-870B-56DB187D4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09" name="Graphic 108" descr="Fish with solid fill">
              <a:extLst>
                <a:ext uri="{FF2B5EF4-FFF2-40B4-BE49-F238E27FC236}">
                  <a16:creationId xmlns:a16="http://schemas.microsoft.com/office/drawing/2014/main" id="{893D213A-E99F-41CD-B92D-2B68A6F3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10" name="Graphic 109" descr="Fish with solid fill">
              <a:extLst>
                <a:ext uri="{FF2B5EF4-FFF2-40B4-BE49-F238E27FC236}">
                  <a16:creationId xmlns:a16="http://schemas.microsoft.com/office/drawing/2014/main" id="{8A5ECE0E-D7F2-4379-A94E-AF4DDABF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14" name="Graphic 113" descr="Fish with solid fill">
              <a:extLst>
                <a:ext uri="{FF2B5EF4-FFF2-40B4-BE49-F238E27FC236}">
                  <a16:creationId xmlns:a16="http://schemas.microsoft.com/office/drawing/2014/main" id="{53093F69-2F28-494A-A149-E8794E76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13E0F0B-6937-4AB9-89F5-14B6822CCADD}"/>
              </a:ext>
            </a:extLst>
          </p:cNvPr>
          <p:cNvCxnSpPr>
            <a:cxnSpLocks/>
          </p:cNvCxnSpPr>
          <p:nvPr/>
        </p:nvCxnSpPr>
        <p:spPr>
          <a:xfrm flipV="1">
            <a:off x="4644158" y="4237880"/>
            <a:ext cx="4323417" cy="19060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9AEA9972-F4DA-4D15-BD95-ED8EA5749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2714" y="4520266"/>
            <a:ext cx="2082638" cy="1816139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57A501-AF17-485A-A0DF-7EBEB8487EF1}"/>
              </a:ext>
            </a:extLst>
          </p:cNvPr>
          <p:cNvGrpSpPr/>
          <p:nvPr/>
        </p:nvGrpSpPr>
        <p:grpSpPr>
          <a:xfrm>
            <a:off x="6707865" y="4868013"/>
            <a:ext cx="416886" cy="277277"/>
            <a:chOff x="4423917" y="3977433"/>
            <a:chExt cx="953608" cy="905706"/>
          </a:xfrm>
        </p:grpSpPr>
        <p:pic>
          <p:nvPicPr>
            <p:cNvPr id="127" name="Graphic 126" descr="Fish">
              <a:extLst>
                <a:ext uri="{FF2B5EF4-FFF2-40B4-BE49-F238E27FC236}">
                  <a16:creationId xmlns:a16="http://schemas.microsoft.com/office/drawing/2014/main" id="{5E42380D-2587-4A51-B9CF-0332DE3A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28" name="Graphic 127" descr="Fish">
              <a:extLst>
                <a:ext uri="{FF2B5EF4-FFF2-40B4-BE49-F238E27FC236}">
                  <a16:creationId xmlns:a16="http://schemas.microsoft.com/office/drawing/2014/main" id="{6D335396-AA1B-4ACC-99B3-AB49B5C9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29" name="Graphic 128" descr="Fish">
              <a:extLst>
                <a:ext uri="{FF2B5EF4-FFF2-40B4-BE49-F238E27FC236}">
                  <a16:creationId xmlns:a16="http://schemas.microsoft.com/office/drawing/2014/main" id="{726EA91B-1880-4BF8-869E-2D124B8D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0" name="Graphic 129" descr="Fish">
              <a:extLst>
                <a:ext uri="{FF2B5EF4-FFF2-40B4-BE49-F238E27FC236}">
                  <a16:creationId xmlns:a16="http://schemas.microsoft.com/office/drawing/2014/main" id="{73B72E65-C1BF-40C8-91C2-EBC9A607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1" name="Graphic 130" descr="Fish">
              <a:extLst>
                <a:ext uri="{FF2B5EF4-FFF2-40B4-BE49-F238E27FC236}">
                  <a16:creationId xmlns:a16="http://schemas.microsoft.com/office/drawing/2014/main" id="{A6BD6979-862A-4DD3-9859-A133F623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32" name="Graphic 131" descr="Fish">
              <a:extLst>
                <a:ext uri="{FF2B5EF4-FFF2-40B4-BE49-F238E27FC236}">
                  <a16:creationId xmlns:a16="http://schemas.microsoft.com/office/drawing/2014/main" id="{496E72ED-015C-4EB9-95A2-41D744D4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33" name="Graphic 132" descr="Fish">
              <a:extLst>
                <a:ext uri="{FF2B5EF4-FFF2-40B4-BE49-F238E27FC236}">
                  <a16:creationId xmlns:a16="http://schemas.microsoft.com/office/drawing/2014/main" id="{F8ECE555-2008-41F4-99B0-86EE8ED8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1E4903-4703-47E0-AB3D-9D03D48FA2AF}"/>
              </a:ext>
            </a:extLst>
          </p:cNvPr>
          <p:cNvGrpSpPr/>
          <p:nvPr/>
        </p:nvGrpSpPr>
        <p:grpSpPr>
          <a:xfrm>
            <a:off x="7071776" y="5023975"/>
            <a:ext cx="364859" cy="313848"/>
            <a:chOff x="4423917" y="3977433"/>
            <a:chExt cx="953608" cy="905706"/>
          </a:xfrm>
        </p:grpSpPr>
        <p:pic>
          <p:nvPicPr>
            <p:cNvPr id="135" name="Graphic 134" descr="Fish">
              <a:extLst>
                <a:ext uri="{FF2B5EF4-FFF2-40B4-BE49-F238E27FC236}">
                  <a16:creationId xmlns:a16="http://schemas.microsoft.com/office/drawing/2014/main" id="{B1FBF735-144E-49EA-B33B-35B12D3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36" name="Graphic 135" descr="Fish">
              <a:extLst>
                <a:ext uri="{FF2B5EF4-FFF2-40B4-BE49-F238E27FC236}">
                  <a16:creationId xmlns:a16="http://schemas.microsoft.com/office/drawing/2014/main" id="{A75D145A-969C-4B1D-9E90-13D2BD27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37" name="Graphic 136" descr="Fish">
              <a:extLst>
                <a:ext uri="{FF2B5EF4-FFF2-40B4-BE49-F238E27FC236}">
                  <a16:creationId xmlns:a16="http://schemas.microsoft.com/office/drawing/2014/main" id="{B58562BD-D4F3-426E-BDB6-BA58D3C1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8" name="Graphic 137" descr="Fish">
              <a:extLst>
                <a:ext uri="{FF2B5EF4-FFF2-40B4-BE49-F238E27FC236}">
                  <a16:creationId xmlns:a16="http://schemas.microsoft.com/office/drawing/2014/main" id="{904DC3D8-7FB3-41B4-A9D4-5B4D9667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9" name="Graphic 138" descr="Fish">
              <a:extLst>
                <a:ext uri="{FF2B5EF4-FFF2-40B4-BE49-F238E27FC236}">
                  <a16:creationId xmlns:a16="http://schemas.microsoft.com/office/drawing/2014/main" id="{2A23954D-F223-4E94-9ABC-B271D1C6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40" name="Graphic 139" descr="Fish">
              <a:extLst>
                <a:ext uri="{FF2B5EF4-FFF2-40B4-BE49-F238E27FC236}">
                  <a16:creationId xmlns:a16="http://schemas.microsoft.com/office/drawing/2014/main" id="{654650A3-8DE9-444A-B67F-9ADB0BE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41" name="Graphic 140" descr="Fish">
              <a:extLst>
                <a:ext uri="{FF2B5EF4-FFF2-40B4-BE49-F238E27FC236}">
                  <a16:creationId xmlns:a16="http://schemas.microsoft.com/office/drawing/2014/main" id="{553EE809-03CF-4234-B162-1FF81982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6965F3C-2B71-4070-B6AE-07B8E126D909}"/>
              </a:ext>
            </a:extLst>
          </p:cNvPr>
          <p:cNvGrpSpPr/>
          <p:nvPr/>
        </p:nvGrpSpPr>
        <p:grpSpPr>
          <a:xfrm>
            <a:off x="7538594" y="5270405"/>
            <a:ext cx="302596" cy="315859"/>
            <a:chOff x="2407811" y="3944704"/>
            <a:chExt cx="981904" cy="1097174"/>
          </a:xfrm>
        </p:grpSpPr>
        <p:pic>
          <p:nvPicPr>
            <p:cNvPr id="149" name="Graphic 148" descr="Fish with solid fill">
              <a:extLst>
                <a:ext uri="{FF2B5EF4-FFF2-40B4-BE49-F238E27FC236}">
                  <a16:creationId xmlns:a16="http://schemas.microsoft.com/office/drawing/2014/main" id="{59E10382-6C7D-4014-8446-A1C1AF37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50" name="Graphic 149" descr="Fish with solid fill">
              <a:extLst>
                <a:ext uri="{FF2B5EF4-FFF2-40B4-BE49-F238E27FC236}">
                  <a16:creationId xmlns:a16="http://schemas.microsoft.com/office/drawing/2014/main" id="{E15EBADD-E0C7-4F07-9206-8676E8CCA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51" name="Graphic 150" descr="Fish with solid fill">
              <a:extLst>
                <a:ext uri="{FF2B5EF4-FFF2-40B4-BE49-F238E27FC236}">
                  <a16:creationId xmlns:a16="http://schemas.microsoft.com/office/drawing/2014/main" id="{FAD9D788-CB95-4C50-B31B-C8D2A086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52" name="Graphic 151" descr="Fish with solid fill">
              <a:extLst>
                <a:ext uri="{FF2B5EF4-FFF2-40B4-BE49-F238E27FC236}">
                  <a16:creationId xmlns:a16="http://schemas.microsoft.com/office/drawing/2014/main" id="{112ABAAD-76C7-4778-9071-C82F6135C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53" name="Graphic 152" descr="Fish with solid fill">
              <a:extLst>
                <a:ext uri="{FF2B5EF4-FFF2-40B4-BE49-F238E27FC236}">
                  <a16:creationId xmlns:a16="http://schemas.microsoft.com/office/drawing/2014/main" id="{2F76CAA9-C8B8-4426-97B9-BA69ACE0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54" name="Graphic 153" descr="Fish with solid fill">
              <a:extLst>
                <a:ext uri="{FF2B5EF4-FFF2-40B4-BE49-F238E27FC236}">
                  <a16:creationId xmlns:a16="http://schemas.microsoft.com/office/drawing/2014/main" id="{A47D0201-CD38-4E47-9A05-7BAA8E9D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55" name="Graphic 154" descr="Fish with solid fill">
              <a:extLst>
                <a:ext uri="{FF2B5EF4-FFF2-40B4-BE49-F238E27FC236}">
                  <a16:creationId xmlns:a16="http://schemas.microsoft.com/office/drawing/2014/main" id="{8E00CEE2-0368-45D1-A800-EAD9BB5D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56" name="Graphic 155" descr="Fish with solid fill">
              <a:extLst>
                <a:ext uri="{FF2B5EF4-FFF2-40B4-BE49-F238E27FC236}">
                  <a16:creationId xmlns:a16="http://schemas.microsoft.com/office/drawing/2014/main" id="{72879F91-24C3-4BB0-9309-58485311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57" name="Graphic 156" descr="Fish with solid fill">
              <a:extLst>
                <a:ext uri="{FF2B5EF4-FFF2-40B4-BE49-F238E27FC236}">
                  <a16:creationId xmlns:a16="http://schemas.microsoft.com/office/drawing/2014/main" id="{9F033115-0625-4B64-914F-0ABFA1799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2C0220C-FB2A-4C2B-A0BE-F81560DFCF81}"/>
              </a:ext>
            </a:extLst>
          </p:cNvPr>
          <p:cNvGrpSpPr/>
          <p:nvPr/>
        </p:nvGrpSpPr>
        <p:grpSpPr>
          <a:xfrm>
            <a:off x="6872953" y="5284110"/>
            <a:ext cx="302596" cy="315859"/>
            <a:chOff x="2407811" y="3944704"/>
            <a:chExt cx="981904" cy="1097174"/>
          </a:xfrm>
        </p:grpSpPr>
        <p:pic>
          <p:nvPicPr>
            <p:cNvPr id="169" name="Graphic 168" descr="Fish with solid fill">
              <a:extLst>
                <a:ext uri="{FF2B5EF4-FFF2-40B4-BE49-F238E27FC236}">
                  <a16:creationId xmlns:a16="http://schemas.microsoft.com/office/drawing/2014/main" id="{27BB5075-7795-4A27-9F74-E46F4B56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70" name="Graphic 169" descr="Fish with solid fill">
              <a:extLst>
                <a:ext uri="{FF2B5EF4-FFF2-40B4-BE49-F238E27FC236}">
                  <a16:creationId xmlns:a16="http://schemas.microsoft.com/office/drawing/2014/main" id="{C8762877-A260-4FF1-A93C-DC4EF063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71" name="Graphic 170" descr="Fish with solid fill">
              <a:extLst>
                <a:ext uri="{FF2B5EF4-FFF2-40B4-BE49-F238E27FC236}">
                  <a16:creationId xmlns:a16="http://schemas.microsoft.com/office/drawing/2014/main" id="{A580368E-46AF-4D62-85F8-0B257EE4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72" name="Graphic 171" descr="Fish with solid fill">
              <a:extLst>
                <a:ext uri="{FF2B5EF4-FFF2-40B4-BE49-F238E27FC236}">
                  <a16:creationId xmlns:a16="http://schemas.microsoft.com/office/drawing/2014/main" id="{937B08D2-F092-451C-A043-C805E5A3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73" name="Graphic 172" descr="Fish with solid fill">
              <a:extLst>
                <a:ext uri="{FF2B5EF4-FFF2-40B4-BE49-F238E27FC236}">
                  <a16:creationId xmlns:a16="http://schemas.microsoft.com/office/drawing/2014/main" id="{0C9FBD9B-613A-407D-B3E4-DA1ED3D26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74" name="Graphic 173" descr="Fish with solid fill">
              <a:extLst>
                <a:ext uri="{FF2B5EF4-FFF2-40B4-BE49-F238E27FC236}">
                  <a16:creationId xmlns:a16="http://schemas.microsoft.com/office/drawing/2014/main" id="{C0BEB488-3F11-4560-B899-1F2969FE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75" name="Graphic 174" descr="Fish with solid fill">
              <a:extLst>
                <a:ext uri="{FF2B5EF4-FFF2-40B4-BE49-F238E27FC236}">
                  <a16:creationId xmlns:a16="http://schemas.microsoft.com/office/drawing/2014/main" id="{F098F229-24D9-47B2-BA78-CCDB9BF3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76" name="Graphic 175" descr="Fish with solid fill">
              <a:extLst>
                <a:ext uri="{FF2B5EF4-FFF2-40B4-BE49-F238E27FC236}">
                  <a16:creationId xmlns:a16="http://schemas.microsoft.com/office/drawing/2014/main" id="{27325B00-9CEC-4F42-A748-F6F25071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77" name="Graphic 176" descr="Fish with solid fill">
              <a:extLst>
                <a:ext uri="{FF2B5EF4-FFF2-40B4-BE49-F238E27FC236}">
                  <a16:creationId xmlns:a16="http://schemas.microsoft.com/office/drawing/2014/main" id="{9B0729EA-9902-4F6C-B088-D0C9CD266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9814DEE-60C8-47C0-BB07-33817E8F80E6}"/>
              </a:ext>
            </a:extLst>
          </p:cNvPr>
          <p:cNvGrpSpPr/>
          <p:nvPr/>
        </p:nvGrpSpPr>
        <p:grpSpPr>
          <a:xfrm>
            <a:off x="7571731" y="2891736"/>
            <a:ext cx="302596" cy="315859"/>
            <a:chOff x="2407811" y="3944704"/>
            <a:chExt cx="981904" cy="1097174"/>
          </a:xfrm>
        </p:grpSpPr>
        <p:pic>
          <p:nvPicPr>
            <p:cNvPr id="181" name="Graphic 180" descr="Fish with solid fill">
              <a:extLst>
                <a:ext uri="{FF2B5EF4-FFF2-40B4-BE49-F238E27FC236}">
                  <a16:creationId xmlns:a16="http://schemas.microsoft.com/office/drawing/2014/main" id="{8801271D-9296-4328-9005-2C67A69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82" name="Graphic 181" descr="Fish with solid fill">
              <a:extLst>
                <a:ext uri="{FF2B5EF4-FFF2-40B4-BE49-F238E27FC236}">
                  <a16:creationId xmlns:a16="http://schemas.microsoft.com/office/drawing/2014/main" id="{C7AAE618-D27A-4307-9E8B-A4E395E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83" name="Graphic 182" descr="Fish with solid fill">
              <a:extLst>
                <a:ext uri="{FF2B5EF4-FFF2-40B4-BE49-F238E27FC236}">
                  <a16:creationId xmlns:a16="http://schemas.microsoft.com/office/drawing/2014/main" id="{4CEF7ECA-A707-4FE9-8A31-BE831E21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84" name="Graphic 183" descr="Fish with solid fill">
              <a:extLst>
                <a:ext uri="{FF2B5EF4-FFF2-40B4-BE49-F238E27FC236}">
                  <a16:creationId xmlns:a16="http://schemas.microsoft.com/office/drawing/2014/main" id="{C2E1C910-6454-49A4-8270-48857325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85" name="Graphic 184" descr="Fish with solid fill">
              <a:extLst>
                <a:ext uri="{FF2B5EF4-FFF2-40B4-BE49-F238E27FC236}">
                  <a16:creationId xmlns:a16="http://schemas.microsoft.com/office/drawing/2014/main" id="{A3C0CF63-3C80-406F-8580-985C3248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86" name="Graphic 185" descr="Fish with solid fill">
              <a:extLst>
                <a:ext uri="{FF2B5EF4-FFF2-40B4-BE49-F238E27FC236}">
                  <a16:creationId xmlns:a16="http://schemas.microsoft.com/office/drawing/2014/main" id="{686DCDE3-2CCF-42E3-A07B-87BC4004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87" name="Graphic 186" descr="Fish with solid fill">
              <a:extLst>
                <a:ext uri="{FF2B5EF4-FFF2-40B4-BE49-F238E27FC236}">
                  <a16:creationId xmlns:a16="http://schemas.microsoft.com/office/drawing/2014/main" id="{3696E58D-5DD9-4AC2-8C39-2538EDE0A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88" name="Graphic 187" descr="Fish with solid fill">
              <a:extLst>
                <a:ext uri="{FF2B5EF4-FFF2-40B4-BE49-F238E27FC236}">
                  <a16:creationId xmlns:a16="http://schemas.microsoft.com/office/drawing/2014/main" id="{70ECC088-40F2-4AAF-A08E-392F4644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89" name="Graphic 188" descr="Fish with solid fill">
              <a:extLst>
                <a:ext uri="{FF2B5EF4-FFF2-40B4-BE49-F238E27FC236}">
                  <a16:creationId xmlns:a16="http://schemas.microsoft.com/office/drawing/2014/main" id="{A49B41E8-E545-42C4-B28D-4B74465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D5CE4E-2221-42D3-B4A7-35786A0E602A}"/>
              </a:ext>
            </a:extLst>
          </p:cNvPr>
          <p:cNvGrpSpPr/>
          <p:nvPr/>
        </p:nvGrpSpPr>
        <p:grpSpPr>
          <a:xfrm>
            <a:off x="6486470" y="2738989"/>
            <a:ext cx="302596" cy="315859"/>
            <a:chOff x="2407811" y="3944704"/>
            <a:chExt cx="981904" cy="1097174"/>
          </a:xfrm>
        </p:grpSpPr>
        <p:pic>
          <p:nvPicPr>
            <p:cNvPr id="191" name="Graphic 190" descr="Fish with solid fill">
              <a:extLst>
                <a:ext uri="{FF2B5EF4-FFF2-40B4-BE49-F238E27FC236}">
                  <a16:creationId xmlns:a16="http://schemas.microsoft.com/office/drawing/2014/main" id="{EAD990BD-22A7-4F79-A58F-A0899998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92" name="Graphic 191" descr="Fish with solid fill">
              <a:extLst>
                <a:ext uri="{FF2B5EF4-FFF2-40B4-BE49-F238E27FC236}">
                  <a16:creationId xmlns:a16="http://schemas.microsoft.com/office/drawing/2014/main" id="{15462172-F885-4ECD-8FC7-16BA4A11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93" name="Graphic 192" descr="Fish with solid fill">
              <a:extLst>
                <a:ext uri="{FF2B5EF4-FFF2-40B4-BE49-F238E27FC236}">
                  <a16:creationId xmlns:a16="http://schemas.microsoft.com/office/drawing/2014/main" id="{E0FE93F8-4E7E-46F0-A9FA-651E08E6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94" name="Graphic 193" descr="Fish with solid fill">
              <a:extLst>
                <a:ext uri="{FF2B5EF4-FFF2-40B4-BE49-F238E27FC236}">
                  <a16:creationId xmlns:a16="http://schemas.microsoft.com/office/drawing/2014/main" id="{E30A6E17-8A6B-4259-AAB4-CC49B35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95" name="Graphic 194" descr="Fish with solid fill">
              <a:extLst>
                <a:ext uri="{FF2B5EF4-FFF2-40B4-BE49-F238E27FC236}">
                  <a16:creationId xmlns:a16="http://schemas.microsoft.com/office/drawing/2014/main" id="{76E6F325-81E8-48EA-9700-28771D6A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96" name="Graphic 195" descr="Fish with solid fill">
              <a:extLst>
                <a:ext uri="{FF2B5EF4-FFF2-40B4-BE49-F238E27FC236}">
                  <a16:creationId xmlns:a16="http://schemas.microsoft.com/office/drawing/2014/main" id="{2B386407-1B27-4F07-AD6E-693B716F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97" name="Graphic 196" descr="Fish with solid fill">
              <a:extLst>
                <a:ext uri="{FF2B5EF4-FFF2-40B4-BE49-F238E27FC236}">
                  <a16:creationId xmlns:a16="http://schemas.microsoft.com/office/drawing/2014/main" id="{08D14800-941B-4A12-89A5-2F4CAE6E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98" name="Graphic 197" descr="Fish with solid fill">
              <a:extLst>
                <a:ext uri="{FF2B5EF4-FFF2-40B4-BE49-F238E27FC236}">
                  <a16:creationId xmlns:a16="http://schemas.microsoft.com/office/drawing/2014/main" id="{745C94F0-CFC5-491F-8218-41BC8C18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99" name="Graphic 198" descr="Fish with solid fill">
              <a:extLst>
                <a:ext uri="{FF2B5EF4-FFF2-40B4-BE49-F238E27FC236}">
                  <a16:creationId xmlns:a16="http://schemas.microsoft.com/office/drawing/2014/main" id="{B04FB5DD-182B-459C-AF3C-EF9324D4C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7359014-9439-4143-B9B5-55D49674A709}"/>
              </a:ext>
            </a:extLst>
          </p:cNvPr>
          <p:cNvGrpSpPr/>
          <p:nvPr/>
        </p:nvGrpSpPr>
        <p:grpSpPr>
          <a:xfrm>
            <a:off x="6439315" y="2165321"/>
            <a:ext cx="1852826" cy="1854093"/>
            <a:chOff x="6147514" y="2752214"/>
            <a:chExt cx="2411557" cy="238566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175A826-4D7E-42AE-8F4E-84C16150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514" y="2752214"/>
              <a:ext cx="2411557" cy="2385669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60BA749-74DF-446B-AF84-8879932678FC}"/>
                </a:ext>
              </a:extLst>
            </p:cNvPr>
            <p:cNvGrpSpPr/>
            <p:nvPr/>
          </p:nvGrpSpPr>
          <p:grpSpPr>
            <a:xfrm>
              <a:off x="7799349" y="4410418"/>
              <a:ext cx="452687" cy="358033"/>
              <a:chOff x="2683163" y="4988160"/>
              <a:chExt cx="1108882" cy="606627"/>
            </a:xfrm>
          </p:grpSpPr>
          <p:pic>
            <p:nvPicPr>
              <p:cNvPr id="204" name="Graphic 203" descr="Clownfish outline">
                <a:extLst>
                  <a:ext uri="{FF2B5EF4-FFF2-40B4-BE49-F238E27FC236}">
                    <a16:creationId xmlns:a16="http://schemas.microsoft.com/office/drawing/2014/main" id="{9A7F9F7D-7831-44CA-9E79-D1F08ECCE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3" y="4988160"/>
                <a:ext cx="408437" cy="408438"/>
              </a:xfrm>
              <a:prstGeom prst="rect">
                <a:avLst/>
              </a:prstGeom>
            </p:spPr>
          </p:pic>
          <p:pic>
            <p:nvPicPr>
              <p:cNvPr id="206" name="Graphic 205" descr="Clownfish outline">
                <a:extLst>
                  <a:ext uri="{FF2B5EF4-FFF2-40B4-BE49-F238E27FC236}">
                    <a16:creationId xmlns:a16="http://schemas.microsoft.com/office/drawing/2014/main" id="{263A6171-C1E3-4F92-8ECE-2816E7E9C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2467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207" name="Graphic 206" descr="Clownfish outline">
                <a:extLst>
                  <a:ext uri="{FF2B5EF4-FFF2-40B4-BE49-F238E27FC236}">
                    <a16:creationId xmlns:a16="http://schemas.microsoft.com/office/drawing/2014/main" id="{BCF1F2B6-CBEB-4CDD-B833-9B2EC729B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76D65390-2416-467A-9FAA-5A21E32C875F}"/>
                </a:ext>
              </a:extLst>
            </p:cNvPr>
            <p:cNvGrpSpPr/>
            <p:nvPr/>
          </p:nvGrpSpPr>
          <p:grpSpPr>
            <a:xfrm>
              <a:off x="6207184" y="4544577"/>
              <a:ext cx="312092" cy="346601"/>
              <a:chOff x="4423917" y="3977433"/>
              <a:chExt cx="801208" cy="905706"/>
            </a:xfrm>
            <a:solidFill>
              <a:srgbClr val="00B050"/>
            </a:solidFill>
          </p:grpSpPr>
          <p:pic>
            <p:nvPicPr>
              <p:cNvPr id="209" name="Graphic 208" descr="Fish">
                <a:extLst>
                  <a:ext uri="{FF2B5EF4-FFF2-40B4-BE49-F238E27FC236}">
                    <a16:creationId xmlns:a16="http://schemas.microsoft.com/office/drawing/2014/main" id="{EE34F0FA-3024-41CA-A435-1F329182C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11" name="Graphic 210" descr="Fish">
                <a:extLst>
                  <a:ext uri="{FF2B5EF4-FFF2-40B4-BE49-F238E27FC236}">
                    <a16:creationId xmlns:a16="http://schemas.microsoft.com/office/drawing/2014/main" id="{B28CA738-E9BB-491F-903B-C6586ED91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13" name="Graphic 212" descr="Fish">
                <a:extLst>
                  <a:ext uri="{FF2B5EF4-FFF2-40B4-BE49-F238E27FC236}">
                    <a16:creationId xmlns:a16="http://schemas.microsoft.com/office/drawing/2014/main" id="{2D70ED03-850A-4B2D-AB25-AA5CC4984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A3D8BDA1-A63A-4FF7-9E58-3BC6D7F3C4BA}"/>
                </a:ext>
              </a:extLst>
            </p:cNvPr>
            <p:cNvGrpSpPr/>
            <p:nvPr/>
          </p:nvGrpSpPr>
          <p:grpSpPr>
            <a:xfrm>
              <a:off x="6226204" y="3321983"/>
              <a:ext cx="371456" cy="346601"/>
              <a:chOff x="4423917" y="3977433"/>
              <a:chExt cx="953608" cy="905706"/>
            </a:xfrm>
          </p:grpSpPr>
          <p:pic>
            <p:nvPicPr>
              <p:cNvPr id="230" name="Graphic 229" descr="Fish">
                <a:extLst>
                  <a:ext uri="{FF2B5EF4-FFF2-40B4-BE49-F238E27FC236}">
                    <a16:creationId xmlns:a16="http://schemas.microsoft.com/office/drawing/2014/main" id="{82F64F3B-B7F1-4A8D-8346-0A77B00BF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1" name="Graphic 230" descr="Fish">
                <a:extLst>
                  <a:ext uri="{FF2B5EF4-FFF2-40B4-BE49-F238E27FC236}">
                    <a16:creationId xmlns:a16="http://schemas.microsoft.com/office/drawing/2014/main" id="{AA827804-701C-4C6A-BCF3-C4D3F4079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4765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2" name="Graphic 231" descr="Fish">
                <a:extLst>
                  <a:ext uri="{FF2B5EF4-FFF2-40B4-BE49-F238E27FC236}">
                    <a16:creationId xmlns:a16="http://schemas.microsoft.com/office/drawing/2014/main" id="{8E6F33BD-B2A9-4378-BA23-FDB55A40D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3" name="Graphic 232" descr="Fish">
                <a:extLst>
                  <a:ext uri="{FF2B5EF4-FFF2-40B4-BE49-F238E27FC236}">
                    <a16:creationId xmlns:a16="http://schemas.microsoft.com/office/drawing/2014/main" id="{6A9BE363-5CE6-4581-A8BB-98ADB67B6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07165" y="43301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4" name="Graphic 233" descr="Fish">
                <a:extLst>
                  <a:ext uri="{FF2B5EF4-FFF2-40B4-BE49-F238E27FC236}">
                    <a16:creationId xmlns:a16="http://schemas.microsoft.com/office/drawing/2014/main" id="{A4EC73EB-8B25-4132-B899-B8DCEF9CC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5" name="Graphic 234" descr="Fish">
                <a:extLst>
                  <a:ext uri="{FF2B5EF4-FFF2-40B4-BE49-F238E27FC236}">
                    <a16:creationId xmlns:a16="http://schemas.microsoft.com/office/drawing/2014/main" id="{C3DE7C01-5EA4-4252-BE9B-15EDA8B12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76921" y="43410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6" name="Graphic 235" descr="Fish">
                <a:extLst>
                  <a:ext uri="{FF2B5EF4-FFF2-40B4-BE49-F238E27FC236}">
                    <a16:creationId xmlns:a16="http://schemas.microsoft.com/office/drawing/2014/main" id="{3065C414-4FA4-45CA-9AAA-36983BA11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7467" y="4043266"/>
                <a:ext cx="400604" cy="400604"/>
              </a:xfrm>
              <a:prstGeom prst="rect">
                <a:avLst/>
              </a:prstGeom>
            </p:spPr>
          </p:pic>
        </p:grpSp>
      </p:grpSp>
      <p:pic>
        <p:nvPicPr>
          <p:cNvPr id="200" name="Graphic 199" descr="Koi with solid fill">
            <a:extLst>
              <a:ext uri="{FF2B5EF4-FFF2-40B4-BE49-F238E27FC236}">
                <a16:creationId xmlns:a16="http://schemas.microsoft.com/office/drawing/2014/main" id="{786DD3E2-103C-4904-889A-5A05D72BC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64951" y="5517155"/>
            <a:ext cx="336510" cy="33651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CAE07B7-C566-4986-89CC-D93CEB6CC114}"/>
              </a:ext>
            </a:extLst>
          </p:cNvPr>
          <p:cNvGrpSpPr/>
          <p:nvPr/>
        </p:nvGrpSpPr>
        <p:grpSpPr>
          <a:xfrm>
            <a:off x="9651392" y="3953145"/>
            <a:ext cx="972450" cy="448732"/>
            <a:chOff x="6515889" y="3239896"/>
            <a:chExt cx="1233091" cy="625394"/>
          </a:xfrm>
        </p:grpSpPr>
        <p:pic>
          <p:nvPicPr>
            <p:cNvPr id="201" name="Graphic 200" descr="Koi with solid fill">
              <a:extLst>
                <a:ext uri="{FF2B5EF4-FFF2-40B4-BE49-F238E27FC236}">
                  <a16:creationId xmlns:a16="http://schemas.microsoft.com/office/drawing/2014/main" id="{F6028000-635C-405D-BCFE-6E1F5500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11903" y="3528780"/>
              <a:ext cx="336510" cy="336510"/>
            </a:xfrm>
            <a:prstGeom prst="rect">
              <a:avLst/>
            </a:prstGeom>
          </p:spPr>
        </p:pic>
        <p:pic>
          <p:nvPicPr>
            <p:cNvPr id="202" name="Graphic 201" descr="Koi with solid fill">
              <a:extLst>
                <a:ext uri="{FF2B5EF4-FFF2-40B4-BE49-F238E27FC236}">
                  <a16:creationId xmlns:a16="http://schemas.microsoft.com/office/drawing/2014/main" id="{77953AA7-F309-436C-A103-2A740010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15889" y="3240463"/>
              <a:ext cx="336510" cy="336510"/>
            </a:xfrm>
            <a:prstGeom prst="rect">
              <a:avLst/>
            </a:prstGeom>
          </p:spPr>
        </p:pic>
        <p:pic>
          <p:nvPicPr>
            <p:cNvPr id="216" name="Graphic 215" descr="Koi with solid fill">
              <a:extLst>
                <a:ext uri="{FF2B5EF4-FFF2-40B4-BE49-F238E27FC236}">
                  <a16:creationId xmlns:a16="http://schemas.microsoft.com/office/drawing/2014/main" id="{D5D6D523-4209-413A-81F8-FB5EDF3A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17" name="Graphic 216" descr="Koi with solid fill">
              <a:extLst>
                <a:ext uri="{FF2B5EF4-FFF2-40B4-BE49-F238E27FC236}">
                  <a16:creationId xmlns:a16="http://schemas.microsoft.com/office/drawing/2014/main" id="{BCCE62E2-0177-4F05-AC89-DB00C732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6230" y="3251292"/>
              <a:ext cx="336510" cy="336510"/>
            </a:xfrm>
            <a:prstGeom prst="rect">
              <a:avLst/>
            </a:prstGeom>
          </p:spPr>
        </p:pic>
        <p:pic>
          <p:nvPicPr>
            <p:cNvPr id="218" name="Graphic 217" descr="Koi with solid fill">
              <a:extLst>
                <a:ext uri="{FF2B5EF4-FFF2-40B4-BE49-F238E27FC236}">
                  <a16:creationId xmlns:a16="http://schemas.microsoft.com/office/drawing/2014/main" id="{5BF92EF8-2A27-4877-939F-993894E0C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84655" y="3496322"/>
              <a:ext cx="336510" cy="33651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0CACDEA-FD49-47BF-92A4-0AF4933C916D}"/>
              </a:ext>
            </a:extLst>
          </p:cNvPr>
          <p:cNvGrpSpPr/>
          <p:nvPr/>
        </p:nvGrpSpPr>
        <p:grpSpPr>
          <a:xfrm>
            <a:off x="6763818" y="3377434"/>
            <a:ext cx="972450" cy="448732"/>
            <a:chOff x="6515889" y="3239896"/>
            <a:chExt cx="1233091" cy="625394"/>
          </a:xfrm>
        </p:grpSpPr>
        <p:pic>
          <p:nvPicPr>
            <p:cNvPr id="220" name="Graphic 219" descr="Koi with solid fill">
              <a:extLst>
                <a:ext uri="{FF2B5EF4-FFF2-40B4-BE49-F238E27FC236}">
                  <a16:creationId xmlns:a16="http://schemas.microsoft.com/office/drawing/2014/main" id="{974A1D9B-6A30-4BB0-B6AB-21332416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11903" y="3528780"/>
              <a:ext cx="336510" cy="336510"/>
            </a:xfrm>
            <a:prstGeom prst="rect">
              <a:avLst/>
            </a:prstGeom>
          </p:spPr>
        </p:pic>
        <p:pic>
          <p:nvPicPr>
            <p:cNvPr id="221" name="Graphic 220" descr="Koi with solid fill">
              <a:extLst>
                <a:ext uri="{FF2B5EF4-FFF2-40B4-BE49-F238E27FC236}">
                  <a16:creationId xmlns:a16="http://schemas.microsoft.com/office/drawing/2014/main" id="{5566DC5E-97A1-4F20-8168-AEBB263D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15889" y="3240463"/>
              <a:ext cx="336510" cy="336510"/>
            </a:xfrm>
            <a:prstGeom prst="rect">
              <a:avLst/>
            </a:prstGeom>
          </p:spPr>
        </p:pic>
        <p:pic>
          <p:nvPicPr>
            <p:cNvPr id="222" name="Graphic 221" descr="Koi with solid fill">
              <a:extLst>
                <a:ext uri="{FF2B5EF4-FFF2-40B4-BE49-F238E27FC236}">
                  <a16:creationId xmlns:a16="http://schemas.microsoft.com/office/drawing/2014/main" id="{721CE488-A57D-4603-ACC5-74761770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23" name="Graphic 222" descr="Koi with solid fill">
              <a:extLst>
                <a:ext uri="{FF2B5EF4-FFF2-40B4-BE49-F238E27FC236}">
                  <a16:creationId xmlns:a16="http://schemas.microsoft.com/office/drawing/2014/main" id="{16C904A9-B08C-4435-BA7D-3F9D1C8C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6230" y="3251292"/>
              <a:ext cx="336510" cy="336510"/>
            </a:xfrm>
            <a:prstGeom prst="rect">
              <a:avLst/>
            </a:prstGeom>
          </p:spPr>
        </p:pic>
        <p:pic>
          <p:nvPicPr>
            <p:cNvPr id="224" name="Graphic 223" descr="Koi with solid fill">
              <a:extLst>
                <a:ext uri="{FF2B5EF4-FFF2-40B4-BE49-F238E27FC236}">
                  <a16:creationId xmlns:a16="http://schemas.microsoft.com/office/drawing/2014/main" id="{78187CF8-A87E-440C-9967-A87B827F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84655" y="3496322"/>
              <a:ext cx="336510" cy="33651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EF23504-1A0F-4D81-98EF-FF656B95C4E0}"/>
              </a:ext>
            </a:extLst>
          </p:cNvPr>
          <p:cNvGrpSpPr/>
          <p:nvPr/>
        </p:nvGrpSpPr>
        <p:grpSpPr>
          <a:xfrm>
            <a:off x="6823055" y="5637171"/>
            <a:ext cx="1584909" cy="490330"/>
            <a:chOff x="6217811" y="3149596"/>
            <a:chExt cx="2009704" cy="683369"/>
          </a:xfrm>
        </p:grpSpPr>
        <p:pic>
          <p:nvPicPr>
            <p:cNvPr id="227" name="Graphic 226" descr="Koi with solid fill">
              <a:extLst>
                <a:ext uri="{FF2B5EF4-FFF2-40B4-BE49-F238E27FC236}">
                  <a16:creationId xmlns:a16="http://schemas.microsoft.com/office/drawing/2014/main" id="{21468665-297E-4302-AFB7-CCFBADCF7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17811" y="3149596"/>
              <a:ext cx="336510" cy="336509"/>
            </a:xfrm>
            <a:prstGeom prst="rect">
              <a:avLst/>
            </a:prstGeom>
          </p:spPr>
        </p:pic>
        <p:pic>
          <p:nvPicPr>
            <p:cNvPr id="228" name="Graphic 227" descr="Koi with solid fill">
              <a:extLst>
                <a:ext uri="{FF2B5EF4-FFF2-40B4-BE49-F238E27FC236}">
                  <a16:creationId xmlns:a16="http://schemas.microsoft.com/office/drawing/2014/main" id="{14C17994-B431-4F69-86C9-41029637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50" name="Graphic 249" descr="Koi with solid fill">
              <a:extLst>
                <a:ext uri="{FF2B5EF4-FFF2-40B4-BE49-F238E27FC236}">
                  <a16:creationId xmlns:a16="http://schemas.microsoft.com/office/drawing/2014/main" id="{4CABB713-BB97-4C0A-9177-BDD1629E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91005" y="3496456"/>
              <a:ext cx="336510" cy="33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51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Table Reconstruction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 Table Reconstruction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Enables us to use data from data rich stocks to parameterize our models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152D5A0-133A-4BCC-9A01-4A5DA559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071476"/>
                  </p:ext>
                </p:extLst>
              </p:nvPr>
            </p:nvGraphicFramePr>
            <p:xfrm>
              <a:off x="8534400" y="3429000"/>
              <a:ext cx="3511539" cy="2848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4441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356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152D5A0-133A-4BCC-9A01-4A5DA559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071476"/>
                  </p:ext>
                </p:extLst>
              </p:nvPr>
            </p:nvGraphicFramePr>
            <p:xfrm>
              <a:off x="8534400" y="3429000"/>
              <a:ext cx="3511539" cy="2848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4441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441014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356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57" t="-1695" r="-727143" b="-708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695" r="-606944" b="-708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7260" t="-1695" r="-498630" b="-708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389" t="-1695" r="-405556" b="-708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5890" t="-1695" r="-300000" b="-708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2778" t="-1695" r="-204167" b="-708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4521" t="-1695" r="-101370" b="-708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4167" t="-1695" r="-2778" b="-708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57" t="-103448" r="-727143" b="-6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00000" r="-606944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7260" t="-305172" r="-498630" b="-4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389" t="-398305" r="-405556" b="-311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5890" t="-506897" r="-3000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2778" t="-596610" r="-204167" b="-1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356023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4521" t="-708621" r="-101370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4167" t="-708621" r="-2778" b="-1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21D7C6B6-00D0-3D18-B4EC-366BDC59F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3"/>
          <a:stretch/>
        </p:blipFill>
        <p:spPr>
          <a:xfrm>
            <a:off x="8534399" y="1080290"/>
            <a:ext cx="3314701" cy="2270814"/>
          </a:xfrm>
          <a:prstGeom prst="rect">
            <a:avLst/>
          </a:prstGeom>
        </p:spPr>
      </p:pic>
      <p:pic>
        <p:nvPicPr>
          <p:cNvPr id="9" name="Picture 8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E7202E39-ABC2-481C-3C1A-C816A73C2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b="49584"/>
          <a:stretch/>
        </p:blipFill>
        <p:spPr>
          <a:xfrm>
            <a:off x="401599" y="2619375"/>
            <a:ext cx="8021153" cy="358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59D5F-6B33-9910-5588-F7602CC05819}"/>
              </a:ext>
            </a:extLst>
          </p:cNvPr>
          <p:cNvSpPr txBox="1"/>
          <p:nvPr/>
        </p:nvSpPr>
        <p:spPr>
          <a:xfrm rot="16200000">
            <a:off x="-97614" y="398490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325583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LTR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for sharks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Used life history information and catch history to reconstruct population dynamics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Life history data included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Size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Longevity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Offspring production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 time series of removals by fisheries (all sources of removals)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An estimate of population size at one point in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1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 the 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 its core (for the current version) is a simple exponential growth model with removals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Catch for all years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(population growth rate, could be fixed or vary from year to year)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An estimate of the initial population size</a:t>
                </a:r>
              </a:p>
              <a:p>
                <a:r>
                  <a:rPr lang="en-US" dirty="0"/>
                  <a:t>The model can move ‘forward’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start of the time series)</a:t>
                </a:r>
              </a:p>
              <a:p>
                <a:r>
                  <a:rPr lang="en-US" dirty="0"/>
                  <a:t>Or backward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end of the time series)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model dynamics are largely driven by the interaction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0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72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51" t="-25664" b="-4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rate of growth determines how quickly a population grows (or declines)</a:t>
            </a:r>
          </a:p>
          <a:p>
            <a:pPr lvl="2"/>
            <a:r>
              <a:rPr lang="en-US" dirty="0"/>
              <a:t>Driven by fecundity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5D76C46E-FBBC-41EF-A4F9-671D9C4F14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34592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5D76C46E-FBBC-41EF-A4F9-671D9C4F14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34592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50" t="-1351" r="-73125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590" t="-1351" r="-6048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238" t="-1351" r="-4976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795" t="-1351" r="-4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795" t="-1351" r="-3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8795" t="-1351" r="-2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667" t="-1351" r="-10119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0000" t="-1351" r="-2410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51" t="-25664" b="-4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The rate of growth determines how quickly a population grows (or declines)</a:t>
                </a:r>
              </a:p>
              <a:p>
                <a:pPr lvl="2"/>
                <a:r>
                  <a:rPr lang="en-US" dirty="0"/>
                  <a:t>Driven by fecundity</a:t>
                </a:r>
              </a:p>
              <a:p>
                <a:pPr lvl="2"/>
                <a:r>
                  <a:rPr lang="en-US" dirty="0"/>
                  <a:t>And survival </a:t>
                </a:r>
              </a:p>
              <a:p>
                <a:pPr lvl="3"/>
                <a:r>
                  <a:rPr lang="en-US" dirty="0"/>
                  <a:t>Survival can be decomposed into natural mortality and fishing</a:t>
                </a:r>
              </a:p>
              <a:p>
                <a:pPr lvl="1"/>
                <a:r>
                  <a:rPr lang="en-US" dirty="0"/>
                  <a:t>Eigen value decomposition gives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The solution is known as the Euler-</a:t>
                </a:r>
                <a:r>
                  <a:rPr lang="en-US" dirty="0" err="1"/>
                  <a:t>Lotka</a:t>
                </a:r>
                <a:r>
                  <a:rPr lang="en-US" dirty="0"/>
                  <a:t> equation</a:t>
                </a:r>
              </a:p>
              <a:p>
                <a:pPr lvl="2"/>
                <a:endParaRPr lang="en-US" sz="500" dirty="0"/>
              </a:p>
              <a:p>
                <a:pPr marL="566928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566928" lvl="3" indent="0">
                  <a:buNone/>
                </a:pPr>
                <a:endParaRPr lang="en-US" sz="800" dirty="0"/>
              </a:p>
              <a:p>
                <a:pPr lvl="3"/>
                <a:r>
                  <a:rPr lang="en-US" b="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fixed if fecundity and survival don’t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0" t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FA131EA-0EC7-4A4D-BA3F-C005DA8AE9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10485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FA131EA-0EC7-4A4D-BA3F-C005DA8AE9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10485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50" t="-1351" r="-73125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590" t="-1351" r="-6048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5238" t="-1351" r="-4976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795" t="-1351" r="-4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795" t="-1351" r="-3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795" t="-1351" r="-2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1667" t="-1351" r="-10119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0000" t="-1351" r="-2410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50" t="-101351" r="-73125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590" t="-204110" r="-604819" b="-508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5238" t="-300000" r="-497619" b="-4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795" t="-400000" r="-403614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795" t="-500000" r="-303614" b="-2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795" t="-608219" r="-203614" b="-1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1667" t="-698649" r="-10119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0000" t="-698649" r="-241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693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for 77 stocks in Atlantic and Pacific (Alaska)</a:t>
            </a:r>
          </a:p>
          <a:p>
            <a:pPr lvl="2"/>
            <a:endParaRPr lang="en-US" dirty="0"/>
          </a:p>
        </p:txBody>
      </p:sp>
      <p:pic>
        <p:nvPicPr>
          <p:cNvPr id="22" name="Picture 21" descr="A graph of a graph&#10;&#10;Description automatically generated">
            <a:extLst>
              <a:ext uri="{FF2B5EF4-FFF2-40B4-BE49-F238E27FC236}">
                <a16:creationId xmlns:a16="http://schemas.microsoft.com/office/drawing/2014/main" id="{071C8386-15C0-615F-904B-B4EDE3FD9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05940"/>
            <a:ext cx="4857750" cy="3886200"/>
          </a:xfrm>
          <a:prstGeom prst="rect">
            <a:avLst/>
          </a:prstGeom>
        </p:spPr>
      </p:pic>
      <p:pic>
        <p:nvPicPr>
          <p:cNvPr id="24" name="Picture 23" descr="A graph with blue lines&#10;&#10;Description automatically generated">
            <a:extLst>
              <a:ext uri="{FF2B5EF4-FFF2-40B4-BE49-F238E27FC236}">
                <a16:creationId xmlns:a16="http://schemas.microsoft.com/office/drawing/2014/main" id="{38EF4433-C44F-3DE1-5B16-0F9CD05D2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43000"/>
            <a:ext cx="4286250" cy="3429000"/>
          </a:xfrm>
          <a:prstGeom prst="rect">
            <a:avLst/>
          </a:prstGeom>
        </p:spPr>
      </p:pic>
      <p:pic>
        <p:nvPicPr>
          <p:cNvPr id="28" name="Picture 27" descr="A graph of a graph&#10;&#10;Description automatically generated">
            <a:extLst>
              <a:ext uri="{FF2B5EF4-FFF2-40B4-BE49-F238E27FC236}">
                <a16:creationId xmlns:a16="http://schemas.microsoft.com/office/drawing/2014/main" id="{D6827C41-3D74-916C-4D6E-9AE3E2A9F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438400"/>
            <a:ext cx="4629150" cy="3703320"/>
          </a:xfrm>
          <a:prstGeom prst="rect">
            <a:avLst/>
          </a:prstGeom>
        </p:spPr>
      </p:pic>
      <p:pic>
        <p:nvPicPr>
          <p:cNvPr id="30" name="Picture 29" descr="A graph of a graph&#10;&#10;Description automatically generated">
            <a:extLst>
              <a:ext uri="{FF2B5EF4-FFF2-40B4-BE49-F238E27FC236}">
                <a16:creationId xmlns:a16="http://schemas.microsoft.com/office/drawing/2014/main" id="{51CFD1BD-07B0-52AC-851E-93DAFF88E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1143000"/>
            <a:ext cx="40957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638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12880</TotalTime>
  <Words>1096</Words>
  <Application>Microsoft Office PowerPoint</Application>
  <PresentationFormat>Widescreen</PresentationFormat>
  <Paragraphs>368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Retrospect</vt:lpstr>
      <vt:lpstr>PowerPoint Presentation</vt:lpstr>
      <vt:lpstr>Task 4 Objectives</vt:lpstr>
      <vt:lpstr>Task 4 Objectives</vt:lpstr>
      <vt:lpstr>Life Table Reconstruction </vt:lpstr>
      <vt:lpstr>What is the LTR model</vt:lpstr>
      <vt:lpstr>Under the Hood</vt:lpstr>
      <vt:lpstr>Decomposing r_t (N_t=r_t (N_(t-1) )+C_t)</vt:lpstr>
      <vt:lpstr>Decomposing r_t (N_t=r_t (N_(t-1) )+C_t)</vt:lpstr>
      <vt:lpstr>LTR Key Results</vt:lpstr>
      <vt:lpstr>LTR Key Results</vt:lpstr>
      <vt:lpstr>LTR Key Results</vt:lpstr>
      <vt:lpstr>LTR Key Results</vt:lpstr>
      <vt:lpstr>LTR Key Results</vt:lpstr>
      <vt:lpstr>Multi-speciating LTR</vt:lpstr>
      <vt:lpstr>Multi-speciating LTR</vt:lpstr>
      <vt:lpstr>Multi-speciating LTR</vt:lpstr>
      <vt:lpstr>Multi-speciating LTR</vt:lpstr>
      <vt:lpstr>Multi-speciating LTR</vt:lpstr>
      <vt:lpstr>Multi-speciating LTR</vt:lpstr>
      <vt:lpstr>Multi-speciating LTR</vt:lpstr>
      <vt:lpstr>K Space</vt:lpstr>
      <vt:lpstr>K-Space</vt:lpstr>
      <vt:lpstr>Does this harebrained idea work?</vt:lpstr>
      <vt:lpstr>Does this harebrained idea work?</vt:lpstr>
      <vt:lpstr>Does this harebrained idea work?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Taste of Fisheries Science</dc:title>
  <dc:creator>Bowlby, Heather</dc:creator>
  <cp:lastModifiedBy>Keith, David (DFO/MPO)</cp:lastModifiedBy>
  <cp:revision>201</cp:revision>
  <dcterms:created xsi:type="dcterms:W3CDTF">2021-11-24T17:50:02Z</dcterms:created>
  <dcterms:modified xsi:type="dcterms:W3CDTF">2024-09-20T07:53:46Z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2021-11-24T17:50:01Z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87c9e40f-c66b-4c59-936b-0b5d7a1c5d41</vt:lpwstr>
  </property>
  <property fmtid="{D5CDD505-2E9C-101B-9397-08002B2CF9AE}" pid="8" name="MSIP_Label_1bfb733f-faef-464c-9b6d-731b56f94973_ContentBits">
    <vt:lpwstr>0</vt:lpwstr>
  </property>
</Properties>
</file>